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70" r:id="rId9"/>
    <p:sldId id="264" r:id="rId10"/>
    <p:sldId id="265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1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64" y="3718560"/>
            <a:ext cx="4821936" cy="3139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05916"/>
            <a:ext cx="7056784" cy="618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3840"/>
              </a:lnSpc>
              <a:spcAft>
                <a:spcPts val="560"/>
              </a:spcAft>
            </a:pP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Реализация прав детей с ограниченными возможностями здоровья на всех уровнях образования в </a:t>
            </a:r>
            <a:r>
              <a:rPr lang="ru-RU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Верхнебуреинском</a:t>
            </a: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районе в условиях внедрения федеральных образовательных стандартов образования для обучающихся с ограниченными</a:t>
            </a:r>
            <a:endParaRPr lang="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79797"/>
              </p:ext>
            </p:extLst>
          </p:nvPr>
        </p:nvGraphicFramePr>
        <p:xfrm>
          <a:off x="2915816" y="515719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2682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Зюкова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Анна Вадимовна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Ведущий специалист управления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32" y="264669"/>
            <a:ext cx="223224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448272" cy="17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24" y="3511296"/>
            <a:ext cx="2487168" cy="3121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2648" y="332656"/>
            <a:ext cx="6909816" cy="2078736"/>
          </a:xfrm>
          <a:prstGeom prst="rect">
            <a:avLst/>
          </a:prstGeom>
          <a:solidFill>
            <a:srgbClr val="4CB4D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76"/>
              </a:lnSpc>
              <a:spcAft>
                <a:spcPts val="770"/>
              </a:spcAft>
            </a:pPr>
            <a:r>
              <a:rPr lang="ru" sz="2000" dirty="0">
                <a:latin typeface="Century Gothic"/>
              </a:rPr>
              <a:t>При организации образовательной деятельности по адаптированной основной образовательной программе создаются условия для лечебновосстановительной работы, организации образовательной деятельности и коррекционных занятий с учетом особенностей учащихся из расчета по одной штатной единице: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1533" y="2708920"/>
            <a:ext cx="6462331" cy="943344"/>
          </a:xfrm>
          <a:prstGeom prst="rect">
            <a:avLst/>
          </a:prstGeom>
          <a:solidFill>
            <a:srgbClr val="2783B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Aft>
                <a:spcPts val="770"/>
              </a:spcAft>
            </a:pPr>
            <a:r>
              <a:rPr lang="ru" sz="2000" dirty="0">
                <a:latin typeface="Century Gothic"/>
              </a:rPr>
              <a:t>учителя-дефектолога (сурдопедагога, тифлопедагога) на каждые 6 - 12 учащихся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1533" y="4436960"/>
            <a:ext cx="6498336" cy="432200"/>
          </a:xfrm>
          <a:prstGeom prst="rect">
            <a:avLst/>
          </a:prstGeom>
          <a:solidFill>
            <a:srgbClr val="2783B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80"/>
              </a:lnSpc>
              <a:spcAft>
                <a:spcPts val="770"/>
              </a:spcAft>
            </a:pPr>
            <a:r>
              <a:rPr lang="ru" sz="2000" dirty="0">
                <a:latin typeface="Century Gothic"/>
              </a:rPr>
              <a:t>учителя-логопеда на каждые 6 - 12 учащихся с ОВЗ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9536" y="3861048"/>
            <a:ext cx="6492240" cy="504056"/>
          </a:xfrm>
          <a:prstGeom prst="rect">
            <a:avLst/>
          </a:prstGeom>
          <a:solidFill>
            <a:srgbClr val="2783B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80"/>
              </a:lnSpc>
              <a:spcAft>
                <a:spcPts val="770"/>
              </a:spcAft>
            </a:pPr>
            <a:r>
              <a:rPr lang="ru" sz="2000" dirty="0">
                <a:latin typeface="Century Gothic"/>
              </a:rPr>
              <a:t>педагога-психолога на каждые 20 учащихся с ОВЗ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5632" y="4968240"/>
            <a:ext cx="6595872" cy="909032"/>
          </a:xfrm>
          <a:prstGeom prst="rect">
            <a:avLst/>
          </a:prstGeom>
          <a:solidFill>
            <a:srgbClr val="2783B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Bef>
                <a:spcPts val="770"/>
              </a:spcBef>
            </a:pPr>
            <a:r>
              <a:rPr lang="ru" sz="2000" dirty="0">
                <a:latin typeface="Century Gothic"/>
              </a:rPr>
              <a:t>тьютора, ассистента (помощника) на каждые 1 - 6 учащихся с ОВЗ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25" y="332656"/>
            <a:ext cx="1664567" cy="16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197346"/>
            <a:ext cx="8856984" cy="3877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Необходимые мероприятия в плане по подготовке к введению ФГОС ОВЗ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Мониторинг </a:t>
            </a:r>
            <a:r>
              <a:rPr lang="ru-RU" dirty="0"/>
              <a:t>материально-технических условий реализации ФГОС ОВЗ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кадрового состава учителей начальной школы в части соответствия требованиям реализации ФГОС ОВЗ в каждом общеобразовательном учреждении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Выполнение </a:t>
            </a:r>
            <a:r>
              <a:rPr lang="ru-RU" dirty="0"/>
              <a:t>необходимых мероприятий по приведению в соответствие материально-технических условий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Планирование </a:t>
            </a:r>
            <a:r>
              <a:rPr lang="ru-RU" dirty="0"/>
              <a:t>повышения квалификации и переподготовки учителей по направлениям: олигофренопедагогика, дефектология, логопедия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Планирование </a:t>
            </a:r>
            <a:r>
              <a:rPr lang="ru-RU" dirty="0"/>
              <a:t>корпоративного обучения педагогических коллективов по изучению нормативных и методических материалов реализации ФГОС ОВЗ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адаптированной основной образовательной программы начального общего образования в образовательных организациях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075331"/>
            <a:ext cx="885698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http://fgos-ovz.herzen.spb.ru/?page_id=20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Определение </a:t>
            </a:r>
            <a:r>
              <a:rPr lang="ru-RU" dirty="0"/>
              <a:t>структуры, примерного содержания и условий реализации коррекционного компонента основной образовательной программы основного и среднего общего образования детей с задержкой психического развития в условиях инклюзивного образования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Проект </a:t>
            </a:r>
            <a:r>
              <a:rPr lang="ru-RU" dirty="0"/>
              <a:t>специальных требований в федеральные государственные образовательные стандарты основного и среднего общего образования для детей с задержкой психического развития в условиях инклюзивного образования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методической базы внедрения ФГОС в инклюзивных формах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756084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Всего в общеобразовательных учреждениях района обучается 3416 детей, из них 236 обучающихся по адаптированным программам 7 и 8 вида.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92896"/>
            <a:ext cx="763284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72 ребенка имеют инвалидность по различным заболеваниям, из них 35 детей обучаются на дому.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63284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На сегодняшний день в ведении управления образования находится 18 общеобразовательных учреждений.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498" y="3431840"/>
            <a:ext cx="762290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Всего в школах района обучается индивидуально на дому 77 учащихся (2,3 % от общего числа учащихся района), из них 35 - дети-инвалиды.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6206"/>
            <a:ext cx="7620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6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3529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школах района проведен ряд мероприятий по доступной </a:t>
            </a:r>
            <a:r>
              <a:rPr lang="ru-RU" dirty="0" err="1" smtClean="0"/>
              <a:t>среде:МБОУ</a:t>
            </a:r>
            <a:r>
              <a:rPr lang="ru-RU" dirty="0" smtClean="0"/>
              <a:t> СОШ № 10</a:t>
            </a:r>
            <a:endParaRPr lang="ru-RU" dirty="0"/>
          </a:p>
        </p:txBody>
      </p:sp>
      <p:pic>
        <p:nvPicPr>
          <p:cNvPr id="1027" name="Picture 3" descr="C:\Users\упр69\Desktop\Гарантия права\20160823_110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9" y="1196752"/>
            <a:ext cx="2387893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пр69\Desktop\Гарантия права\20160823_11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36676"/>
            <a:ext cx="2288853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пр69\Desktop\Гарантия права\20160823_110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2736"/>
            <a:ext cx="244057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пр69\Desktop\Гарантия права\20160823_110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561482" cy="204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упр69\Desktop\Гарантия права\20160823_110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5" y="3966692"/>
            <a:ext cx="2610813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65" y="4869160"/>
            <a:ext cx="2951163" cy="1798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3529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«Многопрофильный лицей»</a:t>
            </a:r>
            <a:endParaRPr lang="ru-RU" dirty="0"/>
          </a:p>
        </p:txBody>
      </p:sp>
      <p:pic>
        <p:nvPicPr>
          <p:cNvPr id="4099" name="Picture 3" descr="C:\Users\упр69\Desktop\Гарантия права\20160823_10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640781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пр69\Desktop\Гарантия права\20160823_101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22" y="1268760"/>
            <a:ext cx="2144837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пр69\Desktop\Гарантия права\20160823_1018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32505"/>
          <a:stretch/>
        </p:blipFill>
        <p:spPr bwMode="auto">
          <a:xfrm>
            <a:off x="2990422" y="4293096"/>
            <a:ext cx="3857625" cy="2420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пр69\Desktop\Гарантия права\20160823_101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23" y="949932"/>
            <a:ext cx="2276047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24" y="3895344"/>
            <a:ext cx="2474976" cy="2657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1792" y="1642872"/>
            <a:ext cx="6041136" cy="1639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marR="79248" indent="0" algn="just">
              <a:lnSpc>
                <a:spcPts val="3360"/>
              </a:lnSpc>
              <a:spcAft>
                <a:spcPts val="7280"/>
              </a:spcAft>
            </a:pPr>
            <a:r>
              <a:rPr lang="ru" sz="2800" b="1" dirty="0">
                <a:latin typeface="Century Gothic"/>
              </a:rPr>
              <a:t>План по введению и реализации федеральных государственных образовательных стандартов на период 2015-2020 годов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408" y="4620768"/>
            <a:ext cx="6138672" cy="1237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3480"/>
              </a:lnSpc>
              <a:spcBef>
                <a:spcPts val="7280"/>
              </a:spcBef>
            </a:pPr>
            <a:r>
              <a:rPr lang="ru" sz="2900" dirty="0">
                <a:solidFill>
                  <a:srgbClr val="FFFFFF"/>
                </a:solidFill>
                <a:latin typeface="Century Gothic"/>
              </a:rPr>
              <a:t>РАСПОРЯЖЕНИЕ МИНИСТЕРСТВА ОБРАЗОВАНИЯ И НАУКИ КРАЯ ОТ 31.12.2014 № 2273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71" y="260648"/>
            <a:ext cx="2028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88" y="3883152"/>
            <a:ext cx="896112" cy="1231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9744" y="688848"/>
            <a:ext cx="1950720" cy="143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304"/>
              </a:lnSpc>
            </a:pPr>
            <a:r>
              <a:rPr lang="ru" sz="2000" dirty="0">
                <a:solidFill>
                  <a:srgbClr val="FFFFFF"/>
                </a:solidFill>
                <a:latin typeface="Century Gothic"/>
              </a:rPr>
              <a:t>Приказ Минобрнауки России от 19.12.2014 № 1598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9744" y="2578608"/>
            <a:ext cx="1950720" cy="1438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304"/>
              </a:lnSpc>
            </a:pPr>
            <a:r>
              <a:rPr lang="ru" sz="2000" dirty="0">
                <a:solidFill>
                  <a:srgbClr val="FFFFFF"/>
                </a:solidFill>
                <a:latin typeface="Century Gothic"/>
              </a:rPr>
              <a:t>Приказ Минобрнауки России от 19.12.2014 № 1599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112" y="4645152"/>
            <a:ext cx="2164080" cy="1335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184"/>
              </a:lnSpc>
            </a:pPr>
            <a:r>
              <a:rPr lang="ru" sz="1800" dirty="0">
                <a:solidFill>
                  <a:srgbClr val="FFFFFF"/>
                </a:solidFill>
                <a:latin typeface="Century Gothic"/>
              </a:rPr>
              <a:t>Постановление</a:t>
            </a:r>
          </a:p>
          <a:p>
            <a:pPr indent="0" algn="ctr">
              <a:lnSpc>
                <a:spcPts val="2184"/>
              </a:lnSpc>
            </a:pPr>
            <a:r>
              <a:rPr lang="ru" sz="1800" dirty="0">
                <a:solidFill>
                  <a:srgbClr val="FFFFFF"/>
                </a:solidFill>
                <a:latin typeface="Century Gothic"/>
              </a:rPr>
              <a:t>главного</a:t>
            </a:r>
          </a:p>
          <a:p>
            <a:pPr indent="0" algn="ctr">
              <a:lnSpc>
                <a:spcPts val="2184"/>
              </a:lnSpc>
            </a:pPr>
            <a:r>
              <a:rPr lang="ru" sz="1800" dirty="0">
                <a:solidFill>
                  <a:srgbClr val="FFFFFF"/>
                </a:solidFill>
                <a:latin typeface="Century Gothic"/>
              </a:rPr>
              <a:t>государственного врача РФ от 10.07.2015 № 26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1024" y="822960"/>
            <a:ext cx="4626864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872"/>
              </a:lnSpc>
              <a:spcAft>
                <a:spcPts val="3990"/>
              </a:spcAft>
            </a:pPr>
            <a:r>
              <a:rPr lang="ru" sz="1600" dirty="0">
                <a:latin typeface="Century Gothic"/>
              </a:rPr>
              <a:t>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14928" y="2743200"/>
            <a:ext cx="4773168" cy="1152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752"/>
              </a:lnSpc>
              <a:spcBef>
                <a:spcPts val="3990"/>
              </a:spcBef>
              <a:spcAft>
                <a:spcPts val="3290"/>
              </a:spcAft>
            </a:pPr>
            <a:r>
              <a:rPr lang="ru" sz="1600" dirty="0">
                <a:latin typeface="Century Gothic"/>
              </a:rPr>
              <a:t>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4240" y="4492752"/>
            <a:ext cx="4895088" cy="19568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Bef>
                <a:spcPts val="3290"/>
              </a:spcBef>
            </a:pPr>
            <a:r>
              <a:rPr lang="ru" sz="1600" dirty="0">
                <a:latin typeface="Century Gothic"/>
              </a:rPr>
              <a:t>• 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88" y="4053840"/>
            <a:ext cx="743712" cy="908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904" y="1146048"/>
            <a:ext cx="2474976" cy="6888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</a:pPr>
            <a:r>
              <a:rPr lang="ru" sz="1600" dirty="0">
                <a:solidFill>
                  <a:srgbClr val="FFFFFF"/>
                </a:solidFill>
                <a:latin typeface="Century Gothic"/>
              </a:rPr>
              <a:t>Приказ</a:t>
            </a:r>
          </a:p>
          <a:p>
            <a:pPr indent="0" algn="ctr">
              <a:lnSpc>
                <a:spcPts val="1872"/>
              </a:lnSpc>
            </a:pPr>
            <a:r>
              <a:rPr lang="ru" sz="1600" dirty="0">
                <a:solidFill>
                  <a:srgbClr val="FFFFFF"/>
                </a:solidFill>
                <a:latin typeface="Century Gothic"/>
              </a:rPr>
              <a:t>Минобрнауки России от 30.09.2013 № 1015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0544" y="865632"/>
            <a:ext cx="4724400" cy="128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ru" sz="1400" dirty="0">
                <a:latin typeface="Century Gothic"/>
              </a:rPr>
              <a:t>'Порядок организации и осуществления образовательной деятельности по основным общеобразовательным программам -образовательным программам начального общего, основного общего и среднего общего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6384" y="2706624"/>
            <a:ext cx="2432304" cy="1792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</a:pPr>
            <a:r>
              <a:rPr lang="ru" sz="1600" dirty="0">
                <a:solidFill>
                  <a:srgbClr val="FFFFFF"/>
                </a:solidFill>
                <a:latin typeface="Century Gothic"/>
              </a:rPr>
              <a:t>Утвержден Министерствами образования и науки РФ, труда и социальной защиты РФ, здравоохранения РФ, спорта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384" y="4632960"/>
            <a:ext cx="2432304" cy="1792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</a:pPr>
            <a:r>
              <a:rPr lang="ru" sz="1600" dirty="0">
                <a:solidFill>
                  <a:srgbClr val="FFFFFF"/>
                </a:solidFill>
                <a:latin typeface="Century Gothic"/>
              </a:rPr>
              <a:t>Утвержден Министерствами образования и науки РФ, труда и социальной защиты РФ, здравоохранения РФ, спорта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4448" y="3011424"/>
            <a:ext cx="4949952" cy="10424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ru" sz="1400" dirty="0">
                <a:latin typeface="Century Gothic"/>
              </a:rPr>
              <a:t>•Межведомственный комплексный план по вопросам организации инклюзивного образования и создания специальных условий для получения образования детьми инвалидами и детьми с ОВЗ на 2015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4448" y="4956048"/>
            <a:ext cx="4949952" cy="10119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ru" sz="1400" dirty="0">
                <a:latin typeface="Century Gothic"/>
              </a:rPr>
              <a:t>•Межведомственный комплексный план по вопросам организации дошкольного и общего образования и создания специальных условий для получения образования детьми инвалидами и детьми с ОВЗ на 2016-2017 годы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9248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Требования к материально-техническим условиям </a:t>
            </a:r>
            <a:endParaRPr lang="ru-RU" dirty="0"/>
          </a:p>
          <a:p>
            <a:r>
              <a:rPr lang="ru-RU" b="1" dirty="0"/>
              <a:t>СанПиН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организациях для обучающихся с ОВЗ предусматривается кабинет психолога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организации трудового обучения мастерские обеспечиваются необходимым оборудованием и инструментом со специальными приспособлениями, учитывающими особые образовательные потребности обучающихся с ОВЗ </a:t>
            </a:r>
          </a:p>
          <a:p>
            <a:endParaRPr lang="ru-RU" dirty="0"/>
          </a:p>
          <a:p>
            <a:r>
              <a:rPr lang="ru-RU" b="1" dirty="0"/>
              <a:t>ФГОС для детей с интеллектуальными нарушениями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обеспечивает отдельные специально оборудованные помещения для проведения занятий с педагогом-дефектологом, педагогом-психологом, учителем-логопедом и другими специалистами, отвечающими задачам коррекционной работы </a:t>
            </a:r>
          </a:p>
          <a:p>
            <a:endParaRPr lang="ru-RU" dirty="0"/>
          </a:p>
          <a:p>
            <a:r>
              <a:rPr lang="ru-RU" b="1" dirty="0"/>
              <a:t>Примерная АООП для детей с ЗПР 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пространства, в котором обучается ребенок с ЗПР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/>
              <a:t>временного режима обучения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техническими средствами обучения, включая компьютерные инструменты обучения, ориентированные на удовлетворение особых образовательных потребностей обучающихся с ЗПР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учебниками, рабочими тетрадями, дидактическими материалами, отвечающими особым образовательным потребностям обучающихся с ЗПР и позволяющими реализовывать выбранный вариант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693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6368"/>
            <a:ext cx="390144" cy="182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80" y="3316224"/>
            <a:ext cx="1341120" cy="573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3919728"/>
            <a:ext cx="3279648" cy="2633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1792" y="984504"/>
            <a:ext cx="8270688" cy="309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4060"/>
              </a:spcAft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224" y="4245864"/>
            <a:ext cx="5138928" cy="1322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>
              <a:lnSpc>
                <a:spcPts val="3480"/>
              </a:lnSpc>
            </a:pPr>
            <a:r>
              <a:rPr lang="ru" sz="2900" dirty="0">
                <a:solidFill>
                  <a:srgbClr val="FFFFFF"/>
                </a:solidFill>
                <a:latin typeface="Century Gothic"/>
              </a:rPr>
              <a:t>ПРИКАЗ МИНИСТЕРСТВА ОБРАЗОВАНИЯ И НАУКИ РОССИЙСКОЙ ФЕДЕРАЦИИ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224" y="5568696"/>
            <a:ext cx="6227032" cy="740624"/>
          </a:xfrm>
          <a:prstGeom prst="rect">
            <a:avLst/>
          </a:prstGeom>
          <a:solidFill>
            <a:srgbClr val="2783B0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80"/>
              </a:lnSpc>
            </a:pPr>
            <a:r>
              <a:rPr lang="ru" sz="2900" dirty="0">
                <a:solidFill>
                  <a:srgbClr val="FFFFFF"/>
                </a:solidFill>
                <a:latin typeface="Century Gothic"/>
              </a:rPr>
              <a:t>ОТ 30 АВГУСТА 2013 Г. </a:t>
            </a:r>
            <a:r>
              <a:rPr lang="en-US" sz="2900" dirty="0">
                <a:solidFill>
                  <a:srgbClr val="FFFFFF"/>
                </a:solidFill>
                <a:latin typeface="Century Gothic"/>
              </a:rPr>
              <a:t>N </a:t>
            </a:r>
            <a:r>
              <a:rPr lang="ru" sz="2900" dirty="0">
                <a:solidFill>
                  <a:srgbClr val="FFFFFF"/>
                </a:solidFill>
                <a:latin typeface="Century Gothic"/>
              </a:rPr>
              <a:t>1015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71" y="2405062"/>
            <a:ext cx="2028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722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упр69</dc:creator>
  <cp:lastModifiedBy>упр69</cp:lastModifiedBy>
  <cp:revision>14</cp:revision>
  <dcterms:modified xsi:type="dcterms:W3CDTF">2016-08-24T22:49:54Z</dcterms:modified>
</cp:coreProperties>
</file>