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EC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dvornaya\Documents\rezultaty_egeh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dvornaya\Documents\rezultaty_egeh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Не преодолели минимальный порог (%)</a:t>
            </a:r>
          </a:p>
        </c:rich>
      </c:tx>
      <c:layout>
        <c:manualLayout>
          <c:xMode val="edge"/>
          <c:yMode val="edge"/>
          <c:x val="0.19153557499616805"/>
          <c:y val="4.5795783195413581E-2"/>
        </c:manualLayout>
      </c:layout>
    </c:title>
    <c:plotArea>
      <c:layout>
        <c:manualLayout>
          <c:layoutTarget val="inner"/>
          <c:xMode val="edge"/>
          <c:yMode val="edge"/>
          <c:x val="5.475880052151242E-2"/>
          <c:y val="0.19469082633557197"/>
          <c:w val="0.93176879617559394"/>
          <c:h val="0.40919982347339329"/>
        </c:manualLayout>
      </c:layout>
      <c:barChart>
        <c:barDir val="col"/>
        <c:grouping val="clustered"/>
        <c:ser>
          <c:idx val="0"/>
          <c:order val="0"/>
          <c:tx>
            <c:strRef>
              <c:f>'не сдали %'!$A$6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</c:spPr>
          <c:dLbls>
            <c:delete val="1"/>
          </c:dLbls>
          <c:cat>
            <c:strRef>
              <c:f>'не сдали %'!$B$4:$M$4</c:f>
              <c:strCache>
                <c:ptCount val="12"/>
                <c:pt idx="0">
                  <c:v>Математика (База)</c:v>
                </c:pt>
                <c:pt idx="1">
                  <c:v>Русский язык</c:v>
                </c:pt>
                <c:pt idx="2">
                  <c:v>Математика (профиль)</c:v>
                </c:pt>
                <c:pt idx="3">
                  <c:v>География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История</c:v>
                </c:pt>
                <c:pt idx="9">
                  <c:v>Английский язык</c:v>
                </c:pt>
                <c:pt idx="10">
                  <c:v>Литература</c:v>
                </c:pt>
                <c:pt idx="11">
                  <c:v>Физика</c:v>
                </c:pt>
              </c:strCache>
            </c:strRef>
          </c:cat>
          <c:val>
            <c:numRef>
              <c:f>'не сдали %'!$B$6:$M$6</c:f>
              <c:numCache>
                <c:formatCode>0.0</c:formatCode>
                <c:ptCount val="12"/>
                <c:pt idx="0">
                  <c:v>0.60000000000000031</c:v>
                </c:pt>
                <c:pt idx="1">
                  <c:v>0.58000000000000007</c:v>
                </c:pt>
                <c:pt idx="2">
                  <c:v>14.4</c:v>
                </c:pt>
                <c:pt idx="3">
                  <c:v>0</c:v>
                </c:pt>
                <c:pt idx="4">
                  <c:v>20</c:v>
                </c:pt>
                <c:pt idx="5">
                  <c:v>30</c:v>
                </c:pt>
                <c:pt idx="6">
                  <c:v>10</c:v>
                </c:pt>
                <c:pt idx="7">
                  <c:v>0</c:v>
                </c:pt>
                <c:pt idx="8">
                  <c:v>7.1</c:v>
                </c:pt>
                <c:pt idx="9">
                  <c:v>0</c:v>
                </c:pt>
                <c:pt idx="10">
                  <c:v>0</c:v>
                </c:pt>
                <c:pt idx="11">
                  <c:v>7.9</c:v>
                </c:pt>
              </c:numCache>
            </c:numRef>
          </c:val>
        </c:ser>
        <c:ser>
          <c:idx val="1"/>
          <c:order val="1"/>
          <c:tx>
            <c:strRef>
              <c:f>'не сдали %'!$A$7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50" b="1" baseline="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'не сдали %'!$B$4:$M$4</c:f>
              <c:strCache>
                <c:ptCount val="12"/>
                <c:pt idx="0">
                  <c:v>Математика (База)</c:v>
                </c:pt>
                <c:pt idx="1">
                  <c:v>Русский язык</c:v>
                </c:pt>
                <c:pt idx="2">
                  <c:v>Математика (профиль)</c:v>
                </c:pt>
                <c:pt idx="3">
                  <c:v>География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История</c:v>
                </c:pt>
                <c:pt idx="9">
                  <c:v>Английский язык</c:v>
                </c:pt>
                <c:pt idx="10">
                  <c:v>Литература</c:v>
                </c:pt>
                <c:pt idx="11">
                  <c:v>Физика</c:v>
                </c:pt>
              </c:strCache>
            </c:strRef>
          </c:cat>
          <c:val>
            <c:numRef>
              <c:f>'не сдали %'!$B$7:$M$7</c:f>
              <c:numCache>
                <c:formatCode>0.0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40</c:v>
                </c:pt>
                <c:pt idx="5">
                  <c:v>25.9</c:v>
                </c:pt>
                <c:pt idx="6">
                  <c:v>22.2</c:v>
                </c:pt>
                <c:pt idx="7">
                  <c:v>0</c:v>
                </c:pt>
                <c:pt idx="8">
                  <c:v>16.7</c:v>
                </c:pt>
                <c:pt idx="9">
                  <c:v>0</c:v>
                </c:pt>
                <c:pt idx="10">
                  <c:v>0</c:v>
                </c:pt>
                <c:pt idx="1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'не сдали %'!$A$8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70C0"/>
            </a:solidFill>
          </c:spPr>
          <c:dLbls>
            <c:delete val="1"/>
          </c:dLbls>
          <c:cat>
            <c:strRef>
              <c:f>'не сдали %'!$B$4:$M$4</c:f>
              <c:strCache>
                <c:ptCount val="12"/>
                <c:pt idx="0">
                  <c:v>Математика (База)</c:v>
                </c:pt>
                <c:pt idx="1">
                  <c:v>Русский язык</c:v>
                </c:pt>
                <c:pt idx="2">
                  <c:v>Математика (профиль)</c:v>
                </c:pt>
                <c:pt idx="3">
                  <c:v>География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История</c:v>
                </c:pt>
                <c:pt idx="9">
                  <c:v>Английский язык</c:v>
                </c:pt>
                <c:pt idx="10">
                  <c:v>Литература</c:v>
                </c:pt>
                <c:pt idx="11">
                  <c:v>Физика</c:v>
                </c:pt>
              </c:strCache>
            </c:strRef>
          </c:cat>
          <c:val>
            <c:numRef>
              <c:f>'не сдали %'!$B$8:$M$8</c:f>
              <c:numCache>
                <c:formatCode>General</c:formatCode>
                <c:ptCount val="12"/>
              </c:numCache>
            </c:numRef>
          </c:val>
        </c:ser>
        <c:dLbls>
          <c:showVal val="1"/>
        </c:dLbls>
        <c:axId val="149527168"/>
        <c:axId val="81633664"/>
      </c:barChart>
      <c:catAx>
        <c:axId val="1495271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360" baseline="0"/>
            </a:pPr>
            <a:endParaRPr lang="ru-RU"/>
          </a:p>
        </c:txPr>
        <c:crossAx val="81633664"/>
        <c:crosses val="autoZero"/>
        <c:auto val="1"/>
        <c:lblAlgn val="ctr"/>
        <c:lblOffset val="100"/>
      </c:catAx>
      <c:valAx>
        <c:axId val="8163366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9527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877252957461163"/>
          <c:y val="4.3166424585276565E-2"/>
          <c:w val="0.19690938893394588"/>
          <c:h val="5.8520755293937743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Средний балл по ЕГЭ</a:t>
            </a:r>
          </a:p>
        </c:rich>
      </c:tx>
      <c:layout>
        <c:manualLayout>
          <c:xMode val="edge"/>
          <c:yMode val="edge"/>
          <c:x val="0.34273624823695326"/>
          <c:y val="3.1325301204819286E-2"/>
        </c:manualLayout>
      </c:layout>
    </c:title>
    <c:plotArea>
      <c:layout>
        <c:manualLayout>
          <c:layoutTarget val="inner"/>
          <c:xMode val="edge"/>
          <c:yMode val="edge"/>
          <c:x val="0.11001418013802736"/>
          <c:y val="0.23132557337816867"/>
          <c:w val="0.86882993544905796"/>
          <c:h val="0.47710899509248783"/>
        </c:manualLayout>
      </c:layout>
      <c:barChart>
        <c:barDir val="col"/>
        <c:grouping val="clustered"/>
        <c:ser>
          <c:idx val="1"/>
          <c:order val="1"/>
          <c:tx>
            <c:strRef>
              <c:f>'Средний балл'!$B$5</c:f>
              <c:strCache>
                <c:ptCount val="1"/>
                <c:pt idx="0">
                  <c:v>2016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'Средний балл'!$C$2:$N$2</c:f>
              <c:strCache>
                <c:ptCount val="12"/>
                <c:pt idx="0">
                  <c:v>русский</c:v>
                </c:pt>
                <c:pt idx="1">
                  <c:v>математика (проф)</c:v>
                </c:pt>
                <c:pt idx="2">
                  <c:v>математика (баз)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информатика</c:v>
                </c:pt>
                <c:pt idx="11">
                  <c:v>английский язык</c:v>
                </c:pt>
              </c:strCache>
            </c:strRef>
          </c:cat>
          <c:val>
            <c:numRef>
              <c:f>'Средний балл'!$C$5:$N$5</c:f>
              <c:numCache>
                <c:formatCode>0.0</c:formatCode>
                <c:ptCount val="12"/>
                <c:pt idx="0">
                  <c:v>55.05</c:v>
                </c:pt>
                <c:pt idx="1">
                  <c:v>47.21</c:v>
                </c:pt>
                <c:pt idx="2">
                  <c:v>4.0599999999999996</c:v>
                </c:pt>
                <c:pt idx="3">
                  <c:v>43</c:v>
                </c:pt>
                <c:pt idx="4">
                  <c:v>38.799999999999997</c:v>
                </c:pt>
                <c:pt idx="5">
                  <c:v>42.7</c:v>
                </c:pt>
                <c:pt idx="6">
                  <c:v>65</c:v>
                </c:pt>
                <c:pt idx="7">
                  <c:v>48.4</c:v>
                </c:pt>
                <c:pt idx="8">
                  <c:v>45.4</c:v>
                </c:pt>
                <c:pt idx="9">
                  <c:v>54.5</c:v>
                </c:pt>
                <c:pt idx="10">
                  <c:v>48.5</c:v>
                </c:pt>
                <c:pt idx="11">
                  <c:v>52.3</c:v>
                </c:pt>
              </c:numCache>
            </c:numRef>
          </c:val>
        </c:ser>
        <c:axId val="66654976"/>
        <c:axId val="66657664"/>
      </c:barChart>
      <c:lineChart>
        <c:grouping val="standard"/>
        <c:ser>
          <c:idx val="0"/>
          <c:order val="0"/>
          <c:tx>
            <c:strRef>
              <c:f>'Средний балл'!$B$4</c:f>
              <c:strCache>
                <c:ptCount val="1"/>
                <c:pt idx="0">
                  <c:v>2015 год</c:v>
                </c:pt>
              </c:strCache>
            </c:strRef>
          </c:tx>
          <c:dLbls>
            <c:showVal val="1"/>
          </c:dLbls>
          <c:cat>
            <c:strRef>
              <c:f>'Средний балл'!$C$2:$N$2</c:f>
              <c:strCache>
                <c:ptCount val="12"/>
                <c:pt idx="0">
                  <c:v>русский</c:v>
                </c:pt>
                <c:pt idx="1">
                  <c:v>математика (проф)</c:v>
                </c:pt>
                <c:pt idx="2">
                  <c:v>математика (баз)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информатика</c:v>
                </c:pt>
                <c:pt idx="11">
                  <c:v>английский язык</c:v>
                </c:pt>
              </c:strCache>
            </c:strRef>
          </c:cat>
          <c:val>
            <c:numRef>
              <c:f>'Средний балл'!$C$4:$N$4</c:f>
              <c:numCache>
                <c:formatCode>0.0</c:formatCode>
                <c:ptCount val="12"/>
                <c:pt idx="0">
                  <c:v>55.7</c:v>
                </c:pt>
                <c:pt idx="1">
                  <c:v>41.8</c:v>
                </c:pt>
                <c:pt idx="2">
                  <c:v>3.51</c:v>
                </c:pt>
                <c:pt idx="3">
                  <c:v>44.2</c:v>
                </c:pt>
                <c:pt idx="4">
                  <c:v>43.2</c:v>
                </c:pt>
                <c:pt idx="5">
                  <c:v>48.1</c:v>
                </c:pt>
                <c:pt idx="6">
                  <c:v>58</c:v>
                </c:pt>
                <c:pt idx="7">
                  <c:v>46.7</c:v>
                </c:pt>
                <c:pt idx="8">
                  <c:v>44.2</c:v>
                </c:pt>
                <c:pt idx="9">
                  <c:v>40</c:v>
                </c:pt>
                <c:pt idx="10">
                  <c:v>48</c:v>
                </c:pt>
                <c:pt idx="11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'Средний балл'!$B$6</c:f>
              <c:strCache>
                <c:ptCount val="1"/>
                <c:pt idx="0">
                  <c:v>край 2016</c:v>
                </c:pt>
              </c:strCache>
            </c:strRef>
          </c:tx>
          <c:cat>
            <c:strRef>
              <c:f>'Средний балл'!$C$2:$N$2</c:f>
              <c:strCache>
                <c:ptCount val="12"/>
                <c:pt idx="0">
                  <c:v>русский</c:v>
                </c:pt>
                <c:pt idx="1">
                  <c:v>математика (проф)</c:v>
                </c:pt>
                <c:pt idx="2">
                  <c:v>математика (баз)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информатика</c:v>
                </c:pt>
                <c:pt idx="11">
                  <c:v>английский язык</c:v>
                </c:pt>
              </c:strCache>
            </c:strRef>
          </c:cat>
          <c:val>
            <c:numRef>
              <c:f>'Средний балл'!$C$6:$N$6</c:f>
              <c:numCache>
                <c:formatCode>0.0</c:formatCode>
                <c:ptCount val="12"/>
              </c:numCache>
            </c:numRef>
          </c:val>
        </c:ser>
        <c:marker val="1"/>
        <c:axId val="66654976"/>
        <c:axId val="66657664"/>
      </c:lineChart>
      <c:catAx>
        <c:axId val="66654976"/>
        <c:scaling>
          <c:orientation val="minMax"/>
        </c:scaling>
        <c:axPos val="b"/>
        <c:numFmt formatCode="General" sourceLinked="1"/>
        <c:tickLblPos val="nextTo"/>
        <c:spPr>
          <a:effectLst>
            <a:innerShdw blurRad="63500" dist="50800" dir="16200000">
              <a:prstClr val="black">
                <a:alpha val="50000"/>
              </a:prstClr>
            </a:innerShdw>
          </a:effectLst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66657664"/>
        <c:crosses val="autoZero"/>
        <c:auto val="1"/>
        <c:lblAlgn val="ctr"/>
        <c:lblOffset val="100"/>
      </c:catAx>
      <c:valAx>
        <c:axId val="666576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средний балл</a:t>
                </a:r>
              </a:p>
            </c:rich>
          </c:tx>
          <c:layout/>
        </c:title>
        <c:numFmt formatCode="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6654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51354723113771"/>
          <c:y val="0.11084362647440153"/>
          <c:w val="0.56232437094869514"/>
          <c:h val="5.8097713689403432E-2"/>
        </c:manualLayout>
      </c:layout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82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9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93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9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3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3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7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24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38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06F0-699E-4B5E-92EF-DA1B52501E8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6A08-20B5-4E0C-A31C-6586DF15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: «</a:t>
            </a:r>
            <a:r>
              <a:rPr lang="ru-RU" b="1" dirty="0"/>
              <a:t>Перспективы развития естественно-математического образования в условиях реализации Концепции физико- математического образования в </a:t>
            </a:r>
            <a:r>
              <a:rPr lang="ru-RU" b="1" dirty="0" err="1"/>
              <a:t>Верхнебуреинском</a:t>
            </a:r>
            <a:r>
              <a:rPr lang="ru-RU" b="1" dirty="0"/>
              <a:t> </a:t>
            </a:r>
            <a:r>
              <a:rPr lang="ru-RU" b="1" dirty="0" smtClean="0"/>
              <a:t>районе»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55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работы</a:t>
            </a:r>
            <a:endParaRPr lang="ru-RU" dirty="0"/>
          </a:p>
        </p:txBody>
      </p:sp>
      <p:pic>
        <p:nvPicPr>
          <p:cNvPr id="4" name="Диаграмма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8569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906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аграмма 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36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7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аграмма 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29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556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ЕГЭ </a:t>
            </a:r>
            <a:r>
              <a:rPr lang="ru-RU" dirty="0" smtClean="0"/>
              <a:t>2016.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0679779"/>
              </p:ext>
            </p:extLst>
          </p:nvPr>
        </p:nvGraphicFramePr>
        <p:xfrm>
          <a:off x="107504" y="620688"/>
          <a:ext cx="8784972" cy="618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средний тестовый 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кол-во </a:t>
                      </a:r>
                      <a:r>
                        <a:rPr lang="ru-RU" sz="1600" b="1" i="0" u="none" strike="noStrike" dirty="0" err="1">
                          <a:effectLst/>
                          <a:latin typeface="Arial Cyr"/>
                        </a:rPr>
                        <a:t>сдаваших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9067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dirty="0" smtClean="0"/>
                        <a:t>Математика  (база)</a:t>
                      </a:r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</a:tr>
              <a:tr h="65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35,4%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36,4%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27,3%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3830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Математика (профиль)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80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/>
                </a:tc>
              </a:tr>
              <a:tr h="41839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Физика 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580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</a:t>
                      </a:r>
                      <a:endParaRPr lang="ru-RU" sz="2400" dirty="0"/>
                    </a:p>
                  </a:txBody>
                  <a:tcPr/>
                </a:tc>
              </a:tr>
              <a:tr h="6580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580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50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7000358"/>
              </p:ext>
            </p:extLst>
          </p:nvPr>
        </p:nvGraphicFramePr>
        <p:xfrm>
          <a:off x="107502" y="515298"/>
          <a:ext cx="8856987" cy="522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670"/>
                <a:gridCol w="1403509"/>
                <a:gridCol w="1238702"/>
                <a:gridCol w="1238702"/>
                <a:gridCol w="1238702"/>
                <a:gridCol w="1238702"/>
              </a:tblGrid>
              <a:tr h="98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 ЕГЭ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2012 год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2013 год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2014 год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2015 год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2016 год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 (базовый уровень)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217 / 100%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197 / 99,5%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203 / 99,5%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121 / 69,9%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198 / 98,5%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 (проф. уровень)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---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---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---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111 / 64,2%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130 / 64,7%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Физика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62 / 28,57%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51 / 25,8%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43 / 21,1%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38 / 22%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54 / 26,9%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Информатика и ИКТ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/ 0,92%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/ 1%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/ 1,5%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/ 0,6%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/ 1,0%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14158" y="-7921"/>
            <a:ext cx="3469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сдающих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62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692696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112474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7067910"/>
              </p:ext>
            </p:extLst>
          </p:nvPr>
        </p:nvGraphicFramePr>
        <p:xfrm>
          <a:off x="2" y="451519"/>
          <a:ext cx="9036492" cy="691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082"/>
                <a:gridCol w="1506082"/>
                <a:gridCol w="1506082"/>
                <a:gridCol w="1506082"/>
                <a:gridCol w="1506082"/>
                <a:gridCol w="1506082"/>
              </a:tblGrid>
              <a:tr h="864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средний тестовый 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количество "2"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кол-во </a:t>
                      </a:r>
                      <a:r>
                        <a:rPr lang="ru-RU" sz="1600" b="1" i="0" u="none" strike="noStrike" dirty="0" err="1">
                          <a:effectLst/>
                          <a:latin typeface="Arial Cyr"/>
                        </a:rPr>
                        <a:t>сдаваших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966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dirty="0" smtClean="0"/>
                        <a:t>Математика  </a:t>
                      </a:r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4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  <a:latin typeface="+mj-lt"/>
                        </a:rPr>
                        <a:t>3,4</a:t>
                      </a:r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  <a:latin typeface="+mj-lt"/>
                        </a:rPr>
                        <a:t>306</a:t>
                      </a:r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34,6%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59,8%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931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Процент</a:t>
                      </a:r>
                      <a:r>
                        <a:rPr lang="ru-RU" sz="2400" baseline="0" dirty="0" smtClean="0"/>
                        <a:t> качества</a:t>
                      </a:r>
                      <a:r>
                        <a:rPr lang="ru-RU" sz="2400" dirty="0" smtClean="0"/>
                        <a:t>-37,6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99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Физика 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3,2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54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50060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качества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-27,4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320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Информатика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760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3,5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50,0%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50,0%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3600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Процент</a:t>
                      </a:r>
                      <a:r>
                        <a:rPr lang="ru-RU" sz="2400" baseline="0" dirty="0" smtClean="0"/>
                        <a:t> качества</a:t>
                      </a:r>
                      <a:r>
                        <a:rPr lang="ru-RU" sz="2400" dirty="0" smtClean="0"/>
                        <a:t>-50</a:t>
                      </a:r>
                    </a:p>
                    <a:p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80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2556247"/>
              </p:ext>
            </p:extLst>
          </p:nvPr>
        </p:nvGraphicFramePr>
        <p:xfrm>
          <a:off x="107502" y="944128"/>
          <a:ext cx="9036493" cy="4429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737"/>
                <a:gridCol w="735796"/>
                <a:gridCol w="735796"/>
                <a:gridCol w="735796"/>
                <a:gridCol w="735796"/>
                <a:gridCol w="735796"/>
                <a:gridCol w="735796"/>
                <a:gridCol w="735796"/>
                <a:gridCol w="735796"/>
                <a:gridCol w="735796"/>
                <a:gridCol w="735796"/>
                <a:gridCol w="735796"/>
              </a:tblGrid>
              <a:tr h="82294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Средний  балл по итогам ГИА - 9 класс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22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1658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русский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физика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химия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история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география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обществознание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биология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литература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информатика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английский язык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58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2014 год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58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2015 год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4,2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4,0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---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5,0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4,7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4,1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---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4,6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4,0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---</a:t>
                      </a:r>
                      <a:endParaRPr lang="ru-RU" sz="2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58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2016 год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3,8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3,2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3,2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2,6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3,4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3,4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3,3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3,7</a:t>
                      </a:r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3,5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3,2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62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2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ВсОШ</a:t>
            </a:r>
            <a:r>
              <a:rPr lang="ru-RU" dirty="0" smtClean="0"/>
              <a:t>(математика, физика, информатика)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1628392"/>
              </p:ext>
            </p:extLst>
          </p:nvPr>
        </p:nvGraphicFramePr>
        <p:xfrm>
          <a:off x="107504" y="1340769"/>
          <a:ext cx="8928992" cy="572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304256"/>
                <a:gridCol w="2880320"/>
                <a:gridCol w="2232248"/>
              </a:tblGrid>
              <a:tr h="576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Общее кол-во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Призеры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Победители </a:t>
                      </a:r>
                      <a:endParaRPr lang="ru-RU" sz="2400" dirty="0"/>
                    </a:p>
                  </a:txBody>
                  <a:tcPr/>
                </a:tc>
              </a:tr>
              <a:tr h="5760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Математика 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3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1МБОУ «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Многопрофильный лицей»)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2(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№10, МБОУ СОШ №11)</a:t>
                      </a:r>
                      <a:endParaRPr lang="ru-RU" sz="2400" dirty="0"/>
                    </a:p>
                  </a:txBody>
                  <a:tcPr/>
                </a:tc>
              </a:tr>
              <a:tr h="5361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Регион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заявлен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5040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Физика 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10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1(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№10)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3(МПЛ, №6,№11)</a:t>
                      </a:r>
                      <a:endParaRPr lang="ru-RU" sz="2400" dirty="0"/>
                    </a:p>
                  </a:txBody>
                  <a:tcPr/>
                </a:tc>
              </a:tr>
              <a:tr h="723368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Информатика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3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58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Муниципальный  уровень- </a:t>
            </a:r>
            <a:r>
              <a:rPr lang="ru-RU" sz="4000" dirty="0"/>
              <a:t>60 участников (8 призеров,2 победителя), </a:t>
            </a:r>
            <a:r>
              <a:rPr lang="ru-RU" sz="4000" dirty="0" smtClean="0"/>
              <a:t> краевой-157(2 призера) , всероссийский -55 </a:t>
            </a:r>
            <a:r>
              <a:rPr lang="ru-RU" sz="4000" dirty="0"/>
              <a:t>(4 победителя,11 призеров), </a:t>
            </a:r>
            <a:r>
              <a:rPr lang="ru-RU" sz="4000" dirty="0" smtClean="0"/>
              <a:t>международный </a:t>
            </a:r>
            <a:r>
              <a:rPr lang="ru-RU" sz="4000" dirty="0"/>
              <a:t>- 82(36 победителей, </a:t>
            </a:r>
            <a:r>
              <a:rPr lang="ru-RU" sz="4000" dirty="0" smtClean="0"/>
              <a:t>39 призеров).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30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3600" dirty="0"/>
              <a:t>Краевая дистанционная олимпиада  по математике «</a:t>
            </a:r>
            <a:r>
              <a:rPr lang="ru-RU" sz="3600" dirty="0" smtClean="0"/>
              <a:t>Математика </a:t>
            </a:r>
            <a:r>
              <a:rPr lang="ru-RU" sz="3600" dirty="0"/>
              <a:t>без границ» </a:t>
            </a:r>
            <a:r>
              <a:rPr lang="ru-RU" sz="3600" dirty="0" smtClean="0"/>
              <a:t>-12 человек(2 призера)</a:t>
            </a:r>
          </a:p>
          <a:p>
            <a:r>
              <a:rPr lang="ru-RU" sz="3600" dirty="0"/>
              <a:t>Краевая дистанционная олимпиада по  информатике и ИКТ "Информатика.</a:t>
            </a:r>
            <a:r>
              <a:rPr lang="en-US" sz="3600" dirty="0" err="1" smtClean="0"/>
              <a:t>ru</a:t>
            </a:r>
            <a:r>
              <a:rPr lang="ru-RU" sz="3600" dirty="0" smtClean="0"/>
              <a:t>»-88 человек</a:t>
            </a:r>
            <a:endParaRPr lang="ru-RU" sz="3600" dirty="0"/>
          </a:p>
        </p:txBody>
      </p:sp>
      <p:pic>
        <p:nvPicPr>
          <p:cNvPr id="16386" name="Picture 2" descr="article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21088"/>
            <a:ext cx="4185980" cy="2520280"/>
          </a:xfrm>
          <a:prstGeom prst="rect">
            <a:avLst/>
          </a:prstGeom>
          <a:noFill/>
        </p:spPr>
      </p:pic>
      <p:pic>
        <p:nvPicPr>
          <p:cNvPr id="16388" name="Picture 4" descr="article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4104456" cy="246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8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6464"/>
          </a:xfrm>
        </p:spPr>
        <p:txBody>
          <a:bodyPr>
            <a:normAutofit/>
          </a:bodyPr>
          <a:lstStyle/>
          <a:p>
            <a:r>
              <a:rPr lang="ru-RU" dirty="0"/>
              <a:t>По физике и математике -</a:t>
            </a:r>
            <a:r>
              <a:rPr lang="ru-RU" dirty="0" smtClean="0"/>
              <a:t> </a:t>
            </a:r>
            <a:r>
              <a:rPr lang="ru-RU" dirty="0"/>
              <a:t>29 человек 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4 </a:t>
            </a:r>
            <a:r>
              <a:rPr lang="ru-RU" dirty="0"/>
              <a:t>учащихся стали призерами 1 отборочного тура и были направлены на второй тур в г.Хабаровск: Черных Анна Олеговна, </a:t>
            </a:r>
            <a:r>
              <a:rPr lang="ru-RU" dirty="0" err="1"/>
              <a:t>Бабикова</a:t>
            </a:r>
            <a:r>
              <a:rPr lang="ru-RU" dirty="0"/>
              <a:t> Екатерина Владимировна, </a:t>
            </a:r>
            <a:r>
              <a:rPr lang="ru-RU" dirty="0" err="1"/>
              <a:t>Комелева</a:t>
            </a:r>
            <a:r>
              <a:rPr lang="ru-RU" dirty="0"/>
              <a:t> Полина Александровна, </a:t>
            </a:r>
            <a:r>
              <a:rPr lang="ru-RU" dirty="0" err="1"/>
              <a:t>Штельмах</a:t>
            </a:r>
            <a:r>
              <a:rPr lang="ru-RU" dirty="0"/>
              <a:t> Ольга Константиновна.</a:t>
            </a:r>
          </a:p>
          <a:p>
            <a:endParaRPr lang="ru-RU" dirty="0"/>
          </a:p>
        </p:txBody>
      </p:sp>
      <p:pic>
        <p:nvPicPr>
          <p:cNvPr id="15361" name="Picture 1" descr="C:\Users\zadvornaya\Documents\звезда.png"/>
          <p:cNvPicPr>
            <a:picLocks noChangeAspect="1" noChangeArrowheads="1"/>
          </p:cNvPicPr>
          <p:nvPr/>
        </p:nvPicPr>
        <p:blipFill>
          <a:blip r:embed="rId2" cstate="print">
            <a:lum bright="4000" contrast="-6000"/>
          </a:blip>
          <a:srcRect/>
          <a:stretch>
            <a:fillRect/>
          </a:stretch>
        </p:blipFill>
        <p:spPr bwMode="auto">
          <a:xfrm>
            <a:off x="0" y="116632"/>
            <a:ext cx="9144000" cy="23687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ОЗМШ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748680"/>
          </a:xfrm>
        </p:spPr>
        <p:txBody>
          <a:bodyPr/>
          <a:lstStyle/>
          <a:p>
            <a:r>
              <a:rPr lang="ru-RU" dirty="0" smtClean="0"/>
              <a:t>Обучение </a:t>
            </a:r>
            <a:r>
              <a:rPr lang="ru-RU" dirty="0"/>
              <a:t>успешно прошли 34 учащихся</a:t>
            </a:r>
          </a:p>
        </p:txBody>
      </p:sp>
      <p:pic>
        <p:nvPicPr>
          <p:cNvPr id="1026" name="Picture 2" descr="C:\2015-16\озмш\IMG_20160123_10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7"/>
            <a:ext cx="4104456" cy="2308757"/>
          </a:xfrm>
          <a:prstGeom prst="rect">
            <a:avLst/>
          </a:prstGeom>
          <a:noFill/>
        </p:spPr>
      </p:pic>
      <p:pic>
        <p:nvPicPr>
          <p:cNvPr id="1027" name="Picture 3" descr="C:\Users\zadvornaya\AppData\Roaming\Skype\yuliyazabava84\media_messaging\media_cache_v3\^5AACDBFEC49E5AF934D477A0B6EF7B32D630470CF9ADAAA414^pimgpsh_thumbnail_win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3888432" cy="2772621"/>
          </a:xfrm>
          <a:prstGeom prst="rect">
            <a:avLst/>
          </a:prstGeom>
          <a:noFill/>
        </p:spPr>
      </p:pic>
      <p:pic>
        <p:nvPicPr>
          <p:cNvPr id="1028" name="Picture 4" descr="C:\2015-16\озмш\IMG_20160123_121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082003" cy="2296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aks2k3a4ib2z.cloudfront.net/56dfd2b914890b320b6afb25/56e2a48127ab014b55b9c5c9_kjsdv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3" y="0"/>
            <a:ext cx="9372533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Неделя </a:t>
            </a:r>
            <a:r>
              <a:rPr lang="ru-RU" dirty="0">
                <a:solidFill>
                  <a:schemeClr val="bg1"/>
                </a:solidFill>
              </a:rPr>
              <a:t>высоких технологий и </a:t>
            </a:r>
            <a:r>
              <a:rPr lang="ru-RU" dirty="0" err="1">
                <a:solidFill>
                  <a:schemeClr val="bg1"/>
                </a:solidFill>
              </a:rPr>
              <a:t>технопредпринимательства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2620 (78%) обучающихся.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экскурсии </a:t>
            </a:r>
            <a:r>
              <a:rPr lang="ru-RU" dirty="0">
                <a:solidFill>
                  <a:schemeClr val="bg1"/>
                </a:solidFill>
              </a:rPr>
              <a:t>в  школьные кабинеты физики для обучающихся 1-4 классов с демонстрацией увлекательных, познавательных опытов и экспериментов;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классные </a:t>
            </a:r>
            <a:r>
              <a:rPr lang="ru-RU" dirty="0">
                <a:solidFill>
                  <a:schemeClr val="bg1"/>
                </a:solidFill>
              </a:rPr>
              <a:t>часы,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занимательные </a:t>
            </a:r>
            <a:r>
              <a:rPr lang="ru-RU" dirty="0">
                <a:solidFill>
                  <a:schemeClr val="bg1"/>
                </a:solidFill>
              </a:rPr>
              <a:t>интегрированные уроки,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минилектории</a:t>
            </a:r>
            <a:r>
              <a:rPr lang="ru-RU" dirty="0">
                <a:solidFill>
                  <a:schemeClr val="bg1"/>
                </a:solidFill>
              </a:rPr>
              <a:t>, виртуальные экскурсии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просмотр обучающимися 5-6 классов анимационных мультфильмов,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конкурсы </a:t>
            </a:r>
            <a:r>
              <a:rPr lang="ru-RU" dirty="0">
                <a:solidFill>
                  <a:schemeClr val="bg1"/>
                </a:solidFill>
              </a:rPr>
              <a:t>рисунков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конкурсы научно-фантастических рассказов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занятия научно-исследовательской лаборатории «Тайны одного вещества» и презентация исследовательских работ «Прикладная экология» в 5-6 классах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брейн</a:t>
            </a:r>
            <a:r>
              <a:rPr lang="ru-RU" dirty="0">
                <a:solidFill>
                  <a:schemeClr val="bg1"/>
                </a:solidFill>
              </a:rPr>
              <a:t>-ринг. </a:t>
            </a:r>
          </a:p>
        </p:txBody>
      </p:sp>
    </p:spTree>
    <p:extLst>
      <p:ext uri="{BB962C8B-B14F-4D97-AF65-F5344CB8AC3E}">
        <p14:creationId xmlns:p14="http://schemas.microsoft.com/office/powerpoint/2010/main" xmlns="" val="1314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Муниципальный этап </a:t>
            </a:r>
            <a:r>
              <a:rPr lang="ru-RU" dirty="0"/>
              <a:t>Всероссийского конкурса «Учитель года 2016».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just"/>
            <a:r>
              <a:rPr lang="ru-RU" dirty="0"/>
              <a:t>3 педагога: Кудрин Михаил Александрович-учитель математики (МБОУ СОШ №6), </a:t>
            </a:r>
            <a:r>
              <a:rPr lang="ru-RU" dirty="0" err="1"/>
              <a:t>Тавровская</a:t>
            </a:r>
            <a:r>
              <a:rPr lang="ru-RU" dirty="0"/>
              <a:t> Леся Михайловна, учитель химии, биологии( МБОУ СОШ №11), Докучаева Татьяна Анатольевна, учитель физики( МБОУ «Многопрофильный лицей»)</a:t>
            </a:r>
          </a:p>
        </p:txBody>
      </p:sp>
    </p:spTree>
    <p:extLst>
      <p:ext uri="{BB962C8B-B14F-4D97-AF65-F5344CB8AC3E}">
        <p14:creationId xmlns:p14="http://schemas.microsoft.com/office/powerpoint/2010/main" xmlns="" val="1288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Профильная  </a:t>
            </a:r>
            <a:r>
              <a:rPr lang="ru-RU" dirty="0"/>
              <a:t>школа «Интеллект»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117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536</Words>
  <Application>Microsoft Office PowerPoint</Application>
  <PresentationFormat>Экран (4:3)</PresentationFormat>
  <Paragraphs>205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: «Перспективы развития естественно-математического образования в условиях реализации Концепции физико- математического образования в Верхнебуреинском районе» </vt:lpstr>
      <vt:lpstr>ВсОШ(математика, физика, информатика)</vt:lpstr>
      <vt:lpstr>Конкурсы </vt:lpstr>
      <vt:lpstr>Слайд 4</vt:lpstr>
      <vt:lpstr>Слайд 5</vt:lpstr>
      <vt:lpstr>ОЗМШ</vt:lpstr>
      <vt:lpstr> Неделя высоких технологий и технопредпринимательства. </vt:lpstr>
      <vt:lpstr>Муниципальный этап Всероссийского конкурса «Учитель года 2016». </vt:lpstr>
      <vt:lpstr>Профильная  школа «Интеллект» </vt:lpstr>
      <vt:lpstr>Диагностические работы</vt:lpstr>
      <vt:lpstr>Слайд 11</vt:lpstr>
      <vt:lpstr>Слайд 12</vt:lpstr>
      <vt:lpstr>Результаты ЕГЭ 2016. </vt:lpstr>
      <vt:lpstr>Слайд 14</vt:lpstr>
      <vt:lpstr>Слайд 15</vt:lpstr>
      <vt:lpstr>Слайд 16</vt:lpstr>
      <vt:lpstr>РЕЗУЛЬТАТЫ ОГЭ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</dc:title>
  <dc:creator>юля</dc:creator>
  <cp:lastModifiedBy>zadvornaya</cp:lastModifiedBy>
  <cp:revision>22</cp:revision>
  <dcterms:created xsi:type="dcterms:W3CDTF">2016-08-24T12:30:19Z</dcterms:created>
  <dcterms:modified xsi:type="dcterms:W3CDTF">2016-08-24T22:43:42Z</dcterms:modified>
</cp:coreProperties>
</file>