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5" r:id="rId2"/>
  </p:sldMasterIdLst>
  <p:notesMasterIdLst>
    <p:notesMasterId r:id="rId15"/>
  </p:notesMasterIdLst>
  <p:handoutMasterIdLst>
    <p:handoutMasterId r:id="rId16"/>
  </p:handoutMasterIdLst>
  <p:sldIdLst>
    <p:sldId id="256" r:id="rId3"/>
    <p:sldId id="344" r:id="rId4"/>
    <p:sldId id="345" r:id="rId5"/>
    <p:sldId id="346" r:id="rId6"/>
    <p:sldId id="347" r:id="rId7"/>
    <p:sldId id="349" r:id="rId8"/>
    <p:sldId id="351" r:id="rId9"/>
    <p:sldId id="352" r:id="rId10"/>
    <p:sldId id="350" r:id="rId11"/>
    <p:sldId id="353" r:id="rId12"/>
    <p:sldId id="293" r:id="rId13"/>
    <p:sldId id="354" r:id="rId14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B9AD9"/>
    <a:srgbClr val="000000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2370" autoAdjust="0"/>
  </p:normalViewPr>
  <p:slideViewPr>
    <p:cSldViewPr>
      <p:cViewPr>
        <p:scale>
          <a:sx n="78" d="100"/>
          <a:sy n="78" d="100"/>
        </p:scale>
        <p:origin x="-690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8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1 категория</c:v>
                </c:pt>
                <c:pt idx="2">
                  <c:v>2  категория</c:v>
                </c:pt>
                <c:pt idx="3">
                  <c:v>соответствие занимаемой должности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0.15000000000000002</c:v>
                </c:pt>
                <c:pt idx="1">
                  <c:v>0.5</c:v>
                </c:pt>
                <c:pt idx="2">
                  <c:v>0.2</c:v>
                </c:pt>
                <c:pt idx="3">
                  <c:v>7.0000000000000021E-2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качественный показатель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43.3</c:v>
                </c:pt>
                <c:pt idx="1">
                  <c:v>43.339999999999996</c:v>
                </c:pt>
                <c:pt idx="2">
                  <c:v>43.349999999999994</c:v>
                </c:pt>
                <c:pt idx="3">
                  <c:v>43.33</c:v>
                </c:pt>
                <c:pt idx="4">
                  <c:v>43.339999999999996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cylinder"/>
        <c:axId val="103757312"/>
        <c:axId val="103758848"/>
        <c:axId val="0"/>
      </c:bar3DChart>
      <c:catAx>
        <c:axId val="103757312"/>
        <c:scaling>
          <c:orientation val="minMax"/>
        </c:scaling>
        <c:axPos val="b"/>
        <c:tickLblPos val="nextTo"/>
        <c:crossAx val="103758848"/>
        <c:crosses val="autoZero"/>
        <c:auto val="1"/>
        <c:lblAlgn val="ctr"/>
        <c:lblOffset val="100"/>
      </c:catAx>
      <c:valAx>
        <c:axId val="103758848"/>
        <c:scaling>
          <c:orientation val="minMax"/>
        </c:scaling>
        <c:axPos val="l"/>
        <c:majorGridlines/>
        <c:numFmt formatCode="General" sourceLinked="1"/>
        <c:tickLblPos val="nextTo"/>
        <c:crossAx val="1037573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34404-947C-4AE9-BE7E-00242B55DE3C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DD612-C86C-4F2F-9F23-A5DBA51C9A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313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F79540-8B25-4B98-BAC5-75E02CE1F1CC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24235A-D022-489A-8A33-462B666C6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412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B4DC1-3A56-4225-B710-FEC680DEEC4E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7A17-B697-4023-9027-EB180F536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912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E09C-40CE-46D8-86FA-817639F72326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4FC1-7265-4EC4-BDDF-CEC563EC6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83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1163" y="457200"/>
            <a:ext cx="1925637" cy="5567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82663" y="457200"/>
            <a:ext cx="5626100" cy="5567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5FD0-3B17-431A-9EBE-5DB2FAFE2E61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F1A4-7CA3-47B1-83F4-32E6CB416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197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0" y="0"/>
              <a:ext cx="1073150" cy="5291139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www.themegallery.com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Logo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DCD6-E949-4FB4-8F70-FCBCF8E0CD2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636779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0" y="0"/>
              <a:ext cx="1073150" cy="5291139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0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1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7358063" y="6116638"/>
            <a:ext cx="8588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www.themegallery.com</a:t>
            </a: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7550" y="6116638"/>
            <a:ext cx="53133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4050" y="6116638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08C6A-6EF8-4023-AFB9-2EF910C908A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697339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0" y="0"/>
              <a:ext cx="1073150" cy="5291139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7358063" y="6116638"/>
            <a:ext cx="8588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www.themegallery.com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987550" y="6116638"/>
            <a:ext cx="53133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Logo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74050" y="6116638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4339-4FCA-4CFF-BB7B-C1F0BD98EC9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170284895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0" y="0"/>
              <a:ext cx="1073150" cy="5291139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7358063" y="6116638"/>
            <a:ext cx="8588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www.themegallery.com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987550" y="6116638"/>
            <a:ext cx="53133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Logo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74050" y="6116638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0B186-BB98-473E-9B07-C607CE437F5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3696067912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0" y="0"/>
              <a:ext cx="1073150" cy="5291139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www.themegallery.com</a:t>
            </a: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Company Logo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E18F-01C1-4D3E-965D-367FE7C4137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45970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30F7-500E-465A-980C-6BEEC97FA4DF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07BB-EA1B-4133-B18A-1DEC3F321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219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6DFF6-B11E-48A4-9D84-638304F02653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10E7-F231-4B0D-AF7B-AA7C3DE8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990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82663" y="2667000"/>
            <a:ext cx="3775075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0138" y="2667000"/>
            <a:ext cx="3776662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EE8C-C72B-4DBA-9934-55783B19B423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43E4E-3F37-4BD4-B3F5-740E9ACB3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554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689B-B868-46E8-A561-94132AF21C6E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8AE8-0311-41F9-9A31-FFFC6A101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072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F4B3B-0FCE-4935-99A7-AC5AF3AC4D4C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F223D-CF23-403B-923C-E89F5C46D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145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5DA1E-B02F-4440-86D4-9D0BD592705A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3DF03-CEE5-4550-8CC2-DEE12E42C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587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9D7B-3401-4B84-9DAA-0C6ECE0F1E74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AE612-917F-4242-A13E-550BDCE12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05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B689C-0B80-4BCF-A01E-CFA9024AF4EA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BEBF-522B-4F6E-BE14-821CC2034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856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/>
          <p:cNvGrpSpPr>
            <a:grpSpLocks/>
          </p:cNvGrpSpPr>
          <p:nvPr userDrawn="1"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1034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6"/>
            </a:xfrm>
            <a:custGeom>
              <a:avLst/>
              <a:gdLst>
                <a:gd name="T0" fmla="*/ 0 w 860"/>
                <a:gd name="T1" fmla="*/ 2445 h 2502"/>
                <a:gd name="T2" fmla="*/ 228 w 860"/>
                <a:gd name="T3" fmla="*/ 2502 h 2502"/>
                <a:gd name="T4" fmla="*/ 860 w 860"/>
                <a:gd name="T5" fmla="*/ 0 h 2502"/>
                <a:gd name="T6" fmla="*/ 620 w 860"/>
                <a:gd name="T7" fmla="*/ 0 h 2502"/>
                <a:gd name="T8" fmla="*/ 0 w 860"/>
                <a:gd name="T9" fmla="*/ 2445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28 w 228"/>
              <a:gd name="T1" fmla="*/ 57 h 57"/>
              <a:gd name="T2" fmla="*/ 0 w 228"/>
              <a:gd name="T3" fmla="*/ 0 h 57"/>
              <a:gd name="T4" fmla="*/ 222 w 228"/>
              <a:gd name="T5" fmla="*/ 54 h 57"/>
              <a:gd name="T6" fmla="*/ 228 w 228"/>
              <a:gd name="T7" fmla="*/ 57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8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39 w 39"/>
              <a:gd name="T3" fmla="*/ 51 h 51"/>
              <a:gd name="T4" fmla="*/ 3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5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51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"/>
          </p:nvPr>
        </p:nvSpPr>
        <p:spPr>
          <a:xfrm>
            <a:off x="7326313" y="6116638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1A76C121-99B2-44CD-9DEB-BB23B087BEEE}" type="datetimeFigureOut">
              <a:rPr lang="ru-RU"/>
              <a:pPr>
                <a:defRPr/>
              </a:pPr>
              <a:t>01.09.2015</a:t>
            </a:fld>
            <a:endParaRPr lang="ru-RU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4263" y="6116638"/>
            <a:ext cx="360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5638" y="6116638"/>
            <a:ext cx="4111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24D192EE-1D61-4F95-AB30-5539AB636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>
          <a:solidFill>
            <a:schemeClr val="tx1"/>
          </a:solidFill>
          <a:latin typeface="+mn-lt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24574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>
          <a:solidFill>
            <a:schemeClr val="tx1"/>
          </a:solidFill>
          <a:latin typeface="+mn-lt"/>
        </a:defRPr>
      </a:lvl6pPr>
      <a:lvl7pPr marL="29146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>
          <a:solidFill>
            <a:schemeClr val="tx1"/>
          </a:solidFill>
          <a:latin typeface="+mn-lt"/>
        </a:defRPr>
      </a:lvl7pPr>
      <a:lvl8pPr marL="33718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>
          <a:solidFill>
            <a:schemeClr val="tx1"/>
          </a:solidFill>
          <a:latin typeface="+mn-lt"/>
        </a:defRPr>
      </a:lvl8pPr>
      <a:lvl9pPr marL="38290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1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 altLang="ru-RU"/>
              <a:t>www.themegallery.com</a:t>
            </a:r>
          </a:p>
        </p:txBody>
      </p:sp>
      <p:sp>
        <p:nvSpPr>
          <p:cNvPr id="2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867400" y="6443663"/>
            <a:ext cx="2895600" cy="290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 altLang="ru-RU"/>
              <a:t>Company Logo</a:t>
            </a:r>
          </a:p>
        </p:txBody>
      </p:sp>
      <p:sp>
        <p:nvSpPr>
          <p:cNvPr id="2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429000" y="6446838"/>
            <a:ext cx="2133600" cy="2587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orbel" pitchFamily="34" charset="0"/>
              </a:defRPr>
            </a:lvl1pPr>
          </a:lstStyle>
          <a:p>
            <a:pPr>
              <a:defRPr/>
            </a:pPr>
            <a:fld id="{4E0799A1-1442-4DFD-AE7C-6CF43786B3D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</p:sldLayoutIdLst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black">
          <a:xfrm>
            <a:off x="1691681" y="765175"/>
            <a:ext cx="6912570" cy="3384550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b="1" kern="1200" dirty="0" smtClean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Введение ФГОС ООО: первый опыт, результаты и перспективы.</a:t>
            </a:r>
            <a:br>
              <a:rPr lang="ru-RU" altLang="ru-RU" sz="3600" b="1" kern="1200" dirty="0" smtClean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altLang="ru-RU" sz="3600" b="1" kern="1200" dirty="0" smtClean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altLang="ru-RU" sz="3600" b="1" kern="1200" dirty="0" smtClean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en-US" altLang="ru-RU" sz="3600" b="1" kern="1200" dirty="0">
              <a:ln w="3175" cmpd="sng">
                <a:noFill/>
              </a:ln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 bwMode="black">
          <a:xfrm>
            <a:off x="2411413" y="4724400"/>
            <a:ext cx="6732587" cy="1584325"/>
          </a:xfrm>
        </p:spPr>
        <p:txBody>
          <a:bodyPr rtlCol="0">
            <a:normAutofit/>
          </a:bodyPr>
          <a:lstStyle/>
          <a:p>
            <a:pPr marL="0" indent="0" algn="r" eaLnBrk="1" fontAlgn="auto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altLang="ru-RU" b="1" kern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Кушнарева Татьяна Владимировна</a:t>
            </a:r>
            <a:r>
              <a:rPr lang="ru-RU" altLang="ru-RU" kern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ru-RU" altLang="ru-RU" kern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ru-RU" altLang="ru-RU" kern="1200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altLang="ru-RU" kern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заместитель директора по УВР МБУ СОШ № </a:t>
            </a:r>
            <a:r>
              <a:rPr lang="ru-RU" altLang="ru-RU" kern="120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10 п.Чегдомын</a:t>
            </a:r>
            <a:endParaRPr lang="en-US" altLang="ru-RU" kern="12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704445" y="332656"/>
            <a:ext cx="8260044" cy="1981200"/>
          </a:xfrm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683568" y="2708920"/>
            <a:ext cx="7704667" cy="3332816"/>
          </a:xfrm>
        </p:spPr>
        <p:txBody>
          <a:bodyPr/>
          <a:lstStyle/>
          <a:p>
            <a:pPr eaLnBrk="1" hangingPunct="1">
              <a:buNone/>
            </a:pPr>
            <a:endParaRPr lang="ru-RU" altLang="ru-RU" sz="2000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4" name="Рисунок 3" descr="C:\Users\Санёк\Desktop\фото и видео альбомы\театральное искусство (сверчок)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3212976"/>
            <a:ext cx="2736355" cy="3331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Users\Санёк\Desktop\фото и видео альбомы\Сбор констуктора (Я-исследователь).jpg"/>
          <p:cNvPicPr/>
          <p:nvPr/>
        </p:nvPicPr>
        <p:blipFill>
          <a:blip r:embed="rId3" cstate="email"/>
          <a:srcRect r="-71"/>
          <a:stretch>
            <a:fillRect/>
          </a:stretch>
        </p:blipFill>
        <p:spPr bwMode="auto">
          <a:xfrm>
            <a:off x="5508104" y="1"/>
            <a:ext cx="3441049" cy="3501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Users\Санёк\Desktop\день открытых дверей\IMG_0139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3501008"/>
            <a:ext cx="3600400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:\Users\Санёк\Desktop\фото и видео альбомы\Макраме.JPG"/>
          <p:cNvPicPr/>
          <p:nvPr/>
        </p:nvPicPr>
        <p:blipFill>
          <a:blip r:embed="rId5" cstate="email"/>
          <a:srcRect t="-1809"/>
          <a:stretch>
            <a:fillRect/>
          </a:stretch>
        </p:blipFill>
        <p:spPr bwMode="auto">
          <a:xfrm>
            <a:off x="467544" y="0"/>
            <a:ext cx="4680521" cy="3132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7"/>
          <p:cNvSpPr/>
          <p:nvPr/>
        </p:nvSpPr>
        <p:spPr>
          <a:xfrm rot="10800000" flipV="1">
            <a:off x="1765002" y="764704"/>
            <a:ext cx="5975350" cy="18722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ПРОБЛЕМЫ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704138" cy="1944688"/>
          </a:xfrm>
        </p:spPr>
        <p:txBody>
          <a:bodyPr/>
          <a:lstStyle/>
          <a:p>
            <a:pPr eaLnBrk="1" hangingPunct="1"/>
            <a:endParaRPr lang="en-US" altLang="ru-RU" sz="2800" b="1" dirty="0" smtClean="0">
              <a:ln>
                <a:noFill/>
              </a:ln>
              <a:latin typeface="+mj-lt"/>
            </a:endParaRP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258888" y="2354263"/>
            <a:ext cx="2163762" cy="3160713"/>
            <a:chOff x="720" y="1299"/>
            <a:chExt cx="1363" cy="1991"/>
          </a:xfrm>
        </p:grpSpPr>
        <p:sp>
          <p:nvSpPr>
            <p:cNvPr id="17442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43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44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45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grpSp>
          <p:nvGrpSpPr>
            <p:cNvPr id="17448" name="Group 10"/>
            <p:cNvGrpSpPr>
              <a:grpSpLocks/>
            </p:cNvGrpSpPr>
            <p:nvPr/>
          </p:nvGrpSpPr>
          <p:grpSpPr bwMode="auto">
            <a:xfrm>
              <a:off x="1189" y="1299"/>
              <a:ext cx="405" cy="392"/>
              <a:chOff x="1289" y="587"/>
              <a:chExt cx="668" cy="647"/>
            </a:xfrm>
          </p:grpSpPr>
          <p:sp>
            <p:nvSpPr>
              <p:cNvPr id="17451" name="Oval 11"/>
              <p:cNvSpPr>
                <a:spLocks noChangeArrowheads="1"/>
              </p:cNvSpPr>
              <p:nvPr/>
            </p:nvSpPr>
            <p:spPr bwMode="gray">
              <a:xfrm>
                <a:off x="1289" y="646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  <p:sp>
            <p:nvSpPr>
              <p:cNvPr id="17452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  <p:sp>
            <p:nvSpPr>
              <p:cNvPr id="17453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  <p:sp>
            <p:nvSpPr>
              <p:cNvPr id="17454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  <p:sp>
            <p:nvSpPr>
              <p:cNvPr id="17455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</p:grpSp>
        <p:sp>
          <p:nvSpPr>
            <p:cNvPr id="17449" name="Text Box 16"/>
            <p:cNvSpPr txBox="1">
              <a:spLocks noChangeArrowheads="1"/>
            </p:cNvSpPr>
            <p:nvPr/>
          </p:nvSpPr>
          <p:spPr bwMode="gray">
            <a:xfrm>
              <a:off x="1264" y="1301"/>
              <a:ext cx="26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3200" b="1" dirty="0">
                  <a:solidFill>
                    <a:srgbClr val="000000"/>
                  </a:solidFill>
                </a:rPr>
                <a:t>1</a:t>
              </a:r>
              <a:endParaRPr lang="en-US" altLang="ru-RU" sz="3200" b="1" dirty="0"/>
            </a:p>
          </p:txBody>
        </p:sp>
        <p:sp>
          <p:nvSpPr>
            <p:cNvPr id="17450" name="Text Box 17"/>
            <p:cNvSpPr txBox="1">
              <a:spLocks noChangeArrowheads="1"/>
            </p:cNvSpPr>
            <p:nvPr/>
          </p:nvSpPr>
          <p:spPr bwMode="gray">
            <a:xfrm>
              <a:off x="768" y="1613"/>
              <a:ext cx="1296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 dirty="0">
                <a:solidFill>
                  <a:schemeClr val="tx2"/>
                </a:solidFill>
              </a:endParaRPr>
            </a:p>
            <a:p>
              <a:pPr algn="ctr" eaLnBrk="1" hangingPunct="1"/>
              <a:endParaRPr lang="ru-RU" altLang="ru-RU" b="1" dirty="0">
                <a:solidFill>
                  <a:schemeClr val="tx2"/>
                </a:solidFill>
              </a:endParaRPr>
            </a:p>
            <a:p>
              <a:pPr algn="ctr" eaLnBrk="1" hangingPunct="1"/>
              <a:r>
                <a:rPr lang="ru-RU" altLang="ru-RU" b="1" dirty="0" smtClean="0">
                  <a:solidFill>
                    <a:schemeClr val="tx2"/>
                  </a:solidFill>
                </a:rPr>
                <a:t>Недостаточное количество кабинетов для организации  внеурочной деятельности</a:t>
              </a:r>
              <a:endParaRPr lang="en-US" altLang="ru-RU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412" name="Group 18"/>
          <p:cNvGrpSpPr>
            <a:grpSpLocks/>
          </p:cNvGrpSpPr>
          <p:nvPr/>
        </p:nvGrpSpPr>
        <p:grpSpPr bwMode="auto">
          <a:xfrm>
            <a:off x="3635376" y="2339976"/>
            <a:ext cx="2232026" cy="3175001"/>
            <a:chOff x="2208" y="1290"/>
            <a:chExt cx="1406" cy="2000"/>
          </a:xfrm>
        </p:grpSpPr>
        <p:sp>
          <p:nvSpPr>
            <p:cNvPr id="17429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0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1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2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3" name="Oval 23"/>
            <p:cNvSpPr>
              <a:spLocks noChangeArrowheads="1"/>
            </p:cNvSpPr>
            <p:nvPr/>
          </p:nvSpPr>
          <p:spPr bwMode="gray">
            <a:xfrm>
              <a:off x="2677" y="1335"/>
              <a:ext cx="405" cy="32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4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5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6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7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38" name="Text Box 28"/>
            <p:cNvSpPr txBox="1">
              <a:spLocks noChangeArrowheads="1"/>
            </p:cNvSpPr>
            <p:nvPr/>
          </p:nvSpPr>
          <p:spPr bwMode="gray">
            <a:xfrm>
              <a:off x="2746" y="1290"/>
              <a:ext cx="26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3200" b="1" dirty="0">
                  <a:solidFill>
                    <a:srgbClr val="000000"/>
                  </a:solidFill>
                </a:rPr>
                <a:t>2</a:t>
              </a:r>
              <a:endParaRPr lang="en-US" altLang="ru-RU" sz="3200" b="1" dirty="0"/>
            </a:p>
          </p:txBody>
        </p:sp>
        <p:sp>
          <p:nvSpPr>
            <p:cNvPr id="17439" name="Text Box 29"/>
            <p:cNvSpPr txBox="1">
              <a:spLocks noChangeArrowheads="1"/>
            </p:cNvSpPr>
            <p:nvPr/>
          </p:nvSpPr>
          <p:spPr bwMode="gray">
            <a:xfrm>
              <a:off x="2256" y="1613"/>
              <a:ext cx="1358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 dirty="0">
                <a:solidFill>
                  <a:schemeClr val="tx2"/>
                </a:solidFill>
              </a:endParaRPr>
            </a:p>
            <a:p>
              <a:pPr algn="ctr" eaLnBrk="1" hangingPunct="1"/>
              <a:r>
                <a:rPr lang="ru-RU" b="1" dirty="0" smtClean="0"/>
                <a:t>Требуется совершенствование ресурсного потенциала: кадрового, программно-методического</a:t>
              </a:r>
              <a:endParaRPr lang="en-US" altLang="ru-RU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413" name="Group 32"/>
          <p:cNvGrpSpPr>
            <a:grpSpLocks/>
          </p:cNvGrpSpPr>
          <p:nvPr/>
        </p:nvGrpSpPr>
        <p:grpSpPr bwMode="auto">
          <a:xfrm>
            <a:off x="6091238" y="2349501"/>
            <a:ext cx="2163762" cy="3165476"/>
            <a:chOff x="3696" y="1296"/>
            <a:chExt cx="1363" cy="1994"/>
          </a:xfrm>
          <a:effectLst/>
        </p:grpSpPr>
        <p:sp>
          <p:nvSpPr>
            <p:cNvPr id="17415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16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17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sp>
          <p:nvSpPr>
            <p:cNvPr id="17418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b="1"/>
            </a:p>
          </p:txBody>
        </p:sp>
        <p:grpSp>
          <p:nvGrpSpPr>
            <p:cNvPr id="17419" name="Group 37"/>
            <p:cNvGrpSpPr>
              <a:grpSpLocks/>
            </p:cNvGrpSpPr>
            <p:nvPr/>
          </p:nvGrpSpPr>
          <p:grpSpPr bwMode="auto">
            <a:xfrm>
              <a:off x="4165" y="1299"/>
              <a:ext cx="405" cy="392"/>
              <a:chOff x="1289" y="587"/>
              <a:chExt cx="668" cy="647"/>
            </a:xfrm>
          </p:grpSpPr>
          <p:sp>
            <p:nvSpPr>
              <p:cNvPr id="17424" name="Oval 38"/>
              <p:cNvSpPr>
                <a:spLocks noChangeArrowheads="1"/>
              </p:cNvSpPr>
              <p:nvPr/>
            </p:nvSpPr>
            <p:spPr bwMode="gray">
              <a:xfrm>
                <a:off x="1289" y="646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  <p:sp>
            <p:nvSpPr>
              <p:cNvPr id="1742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  <p:sp>
            <p:nvSpPr>
              <p:cNvPr id="1742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  <p:sp>
            <p:nvSpPr>
              <p:cNvPr id="1742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  <p:sp>
            <p:nvSpPr>
              <p:cNvPr id="1742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endParaRPr lang="ru-RU" altLang="ru-RU" b="1"/>
              </a:p>
            </p:txBody>
          </p:sp>
        </p:grpSp>
        <p:sp>
          <p:nvSpPr>
            <p:cNvPr id="17420" name="Text Box 43"/>
            <p:cNvSpPr txBox="1">
              <a:spLocks noChangeArrowheads="1"/>
            </p:cNvSpPr>
            <p:nvPr/>
          </p:nvSpPr>
          <p:spPr bwMode="gray">
            <a:xfrm>
              <a:off x="4234" y="1296"/>
              <a:ext cx="26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3200" b="1" dirty="0">
                  <a:solidFill>
                    <a:srgbClr val="000000"/>
                  </a:solidFill>
                </a:rPr>
                <a:t>3</a:t>
              </a:r>
              <a:endParaRPr lang="en-US" altLang="ru-RU" sz="3200" b="1" dirty="0"/>
            </a:p>
          </p:txBody>
        </p:sp>
        <p:sp>
          <p:nvSpPr>
            <p:cNvPr id="17421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chemeClr val="tx2"/>
                  </a:solidFill>
                </a:rPr>
                <a:t>Сотрудничество с родителями</a:t>
              </a:r>
              <a:endParaRPr lang="ru-RU" altLang="ru-RU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AutoShape 3"/>
          <p:cNvSpPr>
            <a:spLocks noChangeArrowheads="1"/>
          </p:cNvSpPr>
          <p:nvPr/>
        </p:nvSpPr>
        <p:spPr bwMode="gray">
          <a:xfrm>
            <a:off x="1908175" y="2420938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9155" name="AutoShape 4"/>
          <p:cNvSpPr>
            <a:spLocks noChangeArrowheads="1"/>
          </p:cNvSpPr>
          <p:nvPr/>
        </p:nvSpPr>
        <p:spPr bwMode="gray">
          <a:xfrm>
            <a:off x="1187450" y="692150"/>
            <a:ext cx="7056438" cy="9366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1B9AD9"/>
              </a:gs>
              <a:gs pos="50000">
                <a:srgbClr val="6CBEE7"/>
              </a:gs>
              <a:gs pos="100000">
                <a:srgbClr val="1B9AD9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4800" b="1" dirty="0" smtClean="0">
                <a:solidFill>
                  <a:srgbClr val="212121"/>
                </a:solidFill>
              </a:rPr>
              <a:t>ЗАДАЧИ</a:t>
            </a:r>
            <a:endParaRPr lang="en-US" altLang="ru-RU" sz="4800" b="1" dirty="0">
              <a:solidFill>
                <a:srgbClr val="212121"/>
              </a:solidFill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gray">
          <a:xfrm>
            <a:off x="3635896" y="2060848"/>
            <a:ext cx="20891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4800" b="1" dirty="0" smtClean="0">
                <a:solidFill>
                  <a:srgbClr val="212121"/>
                </a:solidFill>
              </a:rPr>
              <a:t>2015-2016 </a:t>
            </a:r>
            <a:r>
              <a:rPr lang="ru-RU" altLang="ru-RU" sz="4800" b="1" dirty="0" err="1" smtClean="0">
                <a:solidFill>
                  <a:srgbClr val="212121"/>
                </a:solidFill>
              </a:rPr>
              <a:t>уч.год</a:t>
            </a:r>
            <a:endParaRPr lang="en-US" altLang="ru-RU" sz="4800" b="1" dirty="0">
              <a:solidFill>
                <a:srgbClr val="212121"/>
              </a:solidFill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66725" y="1773238"/>
            <a:ext cx="2232025" cy="1884362"/>
            <a:chOff x="576" y="1289"/>
            <a:chExt cx="1872" cy="1298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637" y="1289"/>
              <a:ext cx="1693" cy="1298"/>
              <a:chOff x="2034" y="1538"/>
              <a:chExt cx="2279" cy="1682"/>
            </a:xfrm>
          </p:grpSpPr>
          <p:sp>
            <p:nvSpPr>
              <p:cNvPr id="2" name="Oval 9"/>
              <p:cNvSpPr>
                <a:spLocks noChangeArrowheads="1"/>
              </p:cNvSpPr>
              <p:nvPr/>
            </p:nvSpPr>
            <p:spPr bwMode="gray">
              <a:xfrm>
                <a:off x="2034" y="1538"/>
                <a:ext cx="2276" cy="1682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29730" name="Freeform 10"/>
              <p:cNvSpPr>
                <a:spLocks/>
              </p:cNvSpPr>
              <p:nvPr/>
            </p:nvSpPr>
            <p:spPr bwMode="gray">
              <a:xfrm>
                <a:off x="2522" y="1539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3" name="Text Box 11"/>
            <p:cNvSpPr txBox="1">
              <a:spLocks noChangeArrowheads="1"/>
            </p:cNvSpPr>
            <p:nvPr/>
          </p:nvSpPr>
          <p:spPr bwMode="gray">
            <a:xfrm>
              <a:off x="576" y="1537"/>
              <a:ext cx="1872" cy="21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altLang="ru-RU" sz="1400" b="1" dirty="0" smtClean="0">
                  <a:solidFill>
                    <a:schemeClr val="bg1"/>
                  </a:solidFill>
                  <a:latin typeface="+mj-lt"/>
                </a:rPr>
                <a:t>)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1187450" y="3357563"/>
            <a:ext cx="2303463" cy="2547937"/>
            <a:chOff x="1507" y="2439"/>
            <a:chExt cx="1114" cy="1319"/>
          </a:xfrm>
        </p:grpSpPr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1612" y="2439"/>
              <a:ext cx="960" cy="995"/>
              <a:chOff x="1728" y="1855"/>
              <a:chExt cx="1680" cy="1745"/>
            </a:xfrm>
          </p:grpSpPr>
          <p:sp>
            <p:nvSpPr>
              <p:cNvPr id="112655" name="Oval 15"/>
              <p:cNvSpPr>
                <a:spLocks noChangeArrowheads="1"/>
              </p:cNvSpPr>
              <p:nvPr/>
            </p:nvSpPr>
            <p:spPr bwMode="gray">
              <a:xfrm>
                <a:off x="1728" y="1920"/>
                <a:ext cx="1678" cy="1682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112656" name="Freeform 16"/>
              <p:cNvSpPr>
                <a:spLocks/>
              </p:cNvSpPr>
              <p:nvPr/>
            </p:nvSpPr>
            <p:spPr bwMode="gray">
              <a:xfrm>
                <a:off x="1910" y="1855"/>
                <a:ext cx="1294" cy="63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>
                  <a:solidFill>
                    <a:prstClr val="black"/>
                  </a:solidFill>
                  <a:latin typeface="+mj-lt"/>
                </a:endParaRPr>
              </a:p>
            </p:txBody>
          </p:sp>
        </p:grpSp>
        <p:sp>
          <p:nvSpPr>
            <p:cNvPr id="112657" name="Text Box 17"/>
            <p:cNvSpPr txBox="1">
              <a:spLocks noChangeArrowheads="1"/>
            </p:cNvSpPr>
            <p:nvPr/>
          </p:nvSpPr>
          <p:spPr bwMode="gray">
            <a:xfrm>
              <a:off x="1507" y="2737"/>
              <a:ext cx="1114" cy="38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altLang="ru-RU" sz="1400" b="1" dirty="0" smtClean="0">
                  <a:solidFill>
                    <a:schemeClr val="bg1"/>
                  </a:solidFill>
                  <a:latin typeface="+mj-lt"/>
                </a:rPr>
                <a:t>Расширение социального партнерства</a:t>
              </a:r>
            </a:p>
          </p:txBody>
        </p:sp>
        <p:sp>
          <p:nvSpPr>
            <p:cNvPr id="29724" name="Oval 18"/>
            <p:cNvSpPr>
              <a:spLocks noChangeArrowheads="1"/>
            </p:cNvSpPr>
            <p:nvPr/>
          </p:nvSpPr>
          <p:spPr bwMode="gray">
            <a:xfrm>
              <a:off x="1542" y="3482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2627313" y="4843463"/>
            <a:ext cx="2233612" cy="2014537"/>
            <a:chOff x="2320" y="1488"/>
            <a:chExt cx="1233" cy="1152"/>
          </a:xfrm>
        </p:grpSpPr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2320" y="1488"/>
              <a:ext cx="1152" cy="1152"/>
              <a:chOff x="1900" y="1920"/>
              <a:chExt cx="1680" cy="1680"/>
            </a:xfrm>
          </p:grpSpPr>
          <p:sp>
            <p:nvSpPr>
              <p:cNvPr id="112668" name="Oval 28"/>
              <p:cNvSpPr>
                <a:spLocks noChangeArrowheads="1"/>
              </p:cNvSpPr>
              <p:nvPr/>
            </p:nvSpPr>
            <p:spPr bwMode="gray">
              <a:xfrm>
                <a:off x="1900" y="1920"/>
                <a:ext cx="1682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29721" name="Freeform 29"/>
              <p:cNvSpPr>
                <a:spLocks/>
              </p:cNvSpPr>
              <p:nvPr/>
            </p:nvSpPr>
            <p:spPr bwMode="gray">
              <a:xfrm>
                <a:off x="2074" y="1942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112670" name="Text Box 30"/>
            <p:cNvSpPr txBox="1">
              <a:spLocks noChangeArrowheads="1"/>
            </p:cNvSpPr>
            <p:nvPr/>
          </p:nvSpPr>
          <p:spPr bwMode="gray">
            <a:xfrm>
              <a:off x="2320" y="1956"/>
              <a:ext cx="1233" cy="42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altLang="ru-RU" sz="1400" b="1" dirty="0" smtClean="0">
                  <a:solidFill>
                    <a:schemeClr val="bg1"/>
                  </a:solidFill>
                  <a:latin typeface="+mj-lt"/>
                </a:rPr>
                <a:t>Физическое и экологическое воспитание</a:t>
              </a:r>
              <a:endParaRPr lang="en-US" altLang="ru-RU" sz="1400" b="1" dirty="0" smtClean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6300788" y="3284538"/>
            <a:ext cx="2092325" cy="2589212"/>
            <a:chOff x="3072" y="2448"/>
            <a:chExt cx="1030" cy="1248"/>
          </a:xfrm>
        </p:grpSpPr>
        <p:grpSp>
          <p:nvGrpSpPr>
            <p:cNvPr id="14" name="Group 40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4" name="Oval 4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78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" name="Freeform 42"/>
              <p:cNvSpPr>
                <a:spLocks/>
              </p:cNvSpPr>
              <p:nvPr/>
            </p:nvSpPr>
            <p:spPr bwMode="gray">
              <a:xfrm>
                <a:off x="2209" y="1948"/>
                <a:ext cx="1295" cy="633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ctr" eaLnBrk="1" hangingPunct="1">
                  <a:defRPr/>
                </a:pPr>
                <a:endParaRPr lang="ru-RU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 Box 43"/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14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ru-RU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9715" name="Oval 44"/>
            <p:cNvSpPr>
              <a:spLocks noChangeArrowheads="1"/>
            </p:cNvSpPr>
            <p:nvPr/>
          </p:nvSpPr>
          <p:spPr bwMode="gray">
            <a:xfrm>
              <a:off x="3107" y="3420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50" name="Oval 9"/>
          <p:cNvSpPr>
            <a:spLocks noChangeArrowheads="1"/>
          </p:cNvSpPr>
          <p:nvPr/>
        </p:nvSpPr>
        <p:spPr bwMode="gray">
          <a:xfrm>
            <a:off x="7127875" y="1700213"/>
            <a:ext cx="2016125" cy="188277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3529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ПРИОРИТЕТ-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ВОСПИТАНИЕ</a:t>
            </a:r>
            <a:endParaRPr lang="ru-RU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706" name="Freeform 10"/>
          <p:cNvSpPr>
            <a:spLocks/>
          </p:cNvSpPr>
          <p:nvPr/>
        </p:nvSpPr>
        <p:spPr bwMode="gray">
          <a:xfrm>
            <a:off x="7596188" y="1628775"/>
            <a:ext cx="1147762" cy="711200"/>
          </a:xfrm>
          <a:custGeom>
            <a:avLst/>
            <a:gdLst>
              <a:gd name="T0" fmla="*/ 945120838 w 1321"/>
              <a:gd name="T1" fmla="*/ 316961479 h 712"/>
              <a:gd name="T2" fmla="*/ 957198834 w 1321"/>
              <a:gd name="T3" fmla="*/ 349853469 h 712"/>
              <a:gd name="T4" fmla="*/ 959463947 w 1321"/>
              <a:gd name="T5" fmla="*/ 379755823 h 712"/>
              <a:gd name="T6" fmla="*/ 955688759 w 1321"/>
              <a:gd name="T7" fmla="*/ 407664420 h 712"/>
              <a:gd name="T8" fmla="*/ 942855724 w 1321"/>
              <a:gd name="T9" fmla="*/ 434576139 h 712"/>
              <a:gd name="T10" fmla="*/ 923984126 w 1321"/>
              <a:gd name="T11" fmla="*/ 457501343 h 712"/>
              <a:gd name="T12" fmla="*/ 900582084 w 1321"/>
              <a:gd name="T13" fmla="*/ 477435913 h 712"/>
              <a:gd name="T14" fmla="*/ 868876583 w 1321"/>
              <a:gd name="T15" fmla="*/ 496373604 h 712"/>
              <a:gd name="T16" fmla="*/ 833396761 w 1321"/>
              <a:gd name="T17" fmla="*/ 513318538 h 712"/>
              <a:gd name="T18" fmla="*/ 793387583 w 1321"/>
              <a:gd name="T19" fmla="*/ 527272961 h 712"/>
              <a:gd name="T20" fmla="*/ 748849047 w 1321"/>
              <a:gd name="T21" fmla="*/ 539233503 h 712"/>
              <a:gd name="T22" fmla="*/ 702801304 w 1321"/>
              <a:gd name="T23" fmla="*/ 548203410 h 712"/>
              <a:gd name="T24" fmla="*/ 650714129 w 1321"/>
              <a:gd name="T25" fmla="*/ 556177438 h 712"/>
              <a:gd name="T26" fmla="*/ 598626953 w 1321"/>
              <a:gd name="T27" fmla="*/ 561161829 h 712"/>
              <a:gd name="T28" fmla="*/ 577490242 w 1321"/>
              <a:gd name="T29" fmla="*/ 563154587 h 712"/>
              <a:gd name="T30" fmla="*/ 345738738 w 1321"/>
              <a:gd name="T31" fmla="*/ 563154587 h 712"/>
              <a:gd name="T32" fmla="*/ 342719456 w 1321"/>
              <a:gd name="T33" fmla="*/ 563154587 h 712"/>
              <a:gd name="T34" fmla="*/ 296670845 w 1321"/>
              <a:gd name="T35" fmla="*/ 559168073 h 712"/>
              <a:gd name="T36" fmla="*/ 252887346 w 1321"/>
              <a:gd name="T37" fmla="*/ 556177438 h 712"/>
              <a:gd name="T38" fmla="*/ 211368907 w 1321"/>
              <a:gd name="T39" fmla="*/ 550197167 h 712"/>
              <a:gd name="T40" fmla="*/ 171359728 w 1321"/>
              <a:gd name="T41" fmla="*/ 545213774 h 712"/>
              <a:gd name="T42" fmla="*/ 135124869 w 1321"/>
              <a:gd name="T43" fmla="*/ 535245990 h 712"/>
              <a:gd name="T44" fmla="*/ 101910134 w 1321"/>
              <a:gd name="T45" fmla="*/ 523285323 h 712"/>
              <a:gd name="T46" fmla="*/ 73978952 w 1321"/>
              <a:gd name="T47" fmla="*/ 512321659 h 712"/>
              <a:gd name="T48" fmla="*/ 49067907 w 1321"/>
              <a:gd name="T49" fmla="*/ 498367361 h 712"/>
              <a:gd name="T50" fmla="*/ 27931189 w 1321"/>
              <a:gd name="T51" fmla="*/ 480425549 h 712"/>
              <a:gd name="T52" fmla="*/ 13588076 w 1321"/>
              <a:gd name="T53" fmla="*/ 460490979 h 712"/>
              <a:gd name="T54" fmla="*/ 4529359 w 1321"/>
              <a:gd name="T55" fmla="*/ 437565775 h 712"/>
              <a:gd name="T56" fmla="*/ 0 w 1321"/>
              <a:gd name="T57" fmla="*/ 414641569 h 712"/>
              <a:gd name="T58" fmla="*/ 0 w 1321"/>
              <a:gd name="T59" fmla="*/ 410654056 h 712"/>
              <a:gd name="T60" fmla="*/ 3019283 w 1321"/>
              <a:gd name="T61" fmla="*/ 384739215 h 712"/>
              <a:gd name="T62" fmla="*/ 12078000 w 1321"/>
              <a:gd name="T63" fmla="*/ 352844104 h 712"/>
              <a:gd name="T64" fmla="*/ 36989910 w 1321"/>
              <a:gd name="T65" fmla="*/ 292043517 h 712"/>
              <a:gd name="T66" fmla="*/ 67940388 w 1321"/>
              <a:gd name="T67" fmla="*/ 236226260 h 712"/>
              <a:gd name="T68" fmla="*/ 106439491 w 1321"/>
              <a:gd name="T69" fmla="*/ 185392458 h 712"/>
              <a:gd name="T70" fmla="*/ 147957903 w 1321"/>
              <a:gd name="T71" fmla="*/ 139543048 h 712"/>
              <a:gd name="T72" fmla="*/ 196270759 w 1321"/>
              <a:gd name="T73" fmla="*/ 98677000 h 712"/>
              <a:gd name="T74" fmla="*/ 248357989 w 1321"/>
              <a:gd name="T75" fmla="*/ 64788116 h 712"/>
              <a:gd name="T76" fmla="*/ 301200202 w 1321"/>
              <a:gd name="T77" fmla="*/ 36879519 h 712"/>
              <a:gd name="T78" fmla="*/ 361591923 w 1321"/>
              <a:gd name="T79" fmla="*/ 16944941 h 712"/>
              <a:gd name="T80" fmla="*/ 421982776 w 1321"/>
              <a:gd name="T81" fmla="*/ 3986515 h 712"/>
              <a:gd name="T82" fmla="*/ 484638850 w 1321"/>
              <a:gd name="T83" fmla="*/ 0 h 712"/>
              <a:gd name="T84" fmla="*/ 484638850 w 1321"/>
              <a:gd name="T85" fmla="*/ 0 h 712"/>
              <a:gd name="T86" fmla="*/ 551823304 w 1321"/>
              <a:gd name="T87" fmla="*/ 3986515 h 712"/>
              <a:gd name="T88" fmla="*/ 615234307 w 1321"/>
              <a:gd name="T89" fmla="*/ 17940821 h 712"/>
              <a:gd name="T90" fmla="*/ 677135235 w 1321"/>
              <a:gd name="T91" fmla="*/ 41862911 h 712"/>
              <a:gd name="T92" fmla="*/ 733751768 w 1321"/>
              <a:gd name="T93" fmla="*/ 70768402 h 712"/>
              <a:gd name="T94" fmla="*/ 786593981 w 1321"/>
              <a:gd name="T95" fmla="*/ 108643785 h 712"/>
              <a:gd name="T96" fmla="*/ 834906837 w 1321"/>
              <a:gd name="T97" fmla="*/ 153497347 h 712"/>
              <a:gd name="T98" fmla="*/ 877935297 w 1321"/>
              <a:gd name="T99" fmla="*/ 202337392 h 712"/>
              <a:gd name="T100" fmla="*/ 914170374 w 1321"/>
              <a:gd name="T101" fmla="*/ 256160830 h 712"/>
              <a:gd name="T102" fmla="*/ 945120838 w 1321"/>
              <a:gd name="T103" fmla="*/ 316961479 h 712"/>
              <a:gd name="T104" fmla="*/ 945120838 w 1321"/>
              <a:gd name="T105" fmla="*/ 316961479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4860204" y="4843463"/>
            <a:ext cx="2160480" cy="2014537"/>
            <a:chOff x="2400" y="1488"/>
            <a:chExt cx="1193" cy="1152"/>
          </a:xfrm>
        </p:grpSpPr>
        <p:grpSp>
          <p:nvGrpSpPr>
            <p:cNvPr id="16" name="Group 27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57" name="Oval 28"/>
              <p:cNvSpPr>
                <a:spLocks noChangeArrowheads="1"/>
              </p:cNvSpPr>
              <p:nvPr/>
            </p:nvSpPr>
            <p:spPr bwMode="gray">
              <a:xfrm>
                <a:off x="2018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29712" name="Freeform 2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56" name="Text Box 30"/>
            <p:cNvSpPr txBox="1">
              <a:spLocks noChangeArrowheads="1"/>
            </p:cNvSpPr>
            <p:nvPr/>
          </p:nvSpPr>
          <p:spPr bwMode="gray">
            <a:xfrm>
              <a:off x="2400" y="1914"/>
              <a:ext cx="1193" cy="42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>
              <a:lvl1pPr algn="ctr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ru-RU" altLang="ru-RU" sz="1400" b="1" dirty="0" smtClean="0">
                  <a:solidFill>
                    <a:schemeClr val="bg1"/>
                  </a:solidFill>
                  <a:latin typeface="+mj-lt"/>
                </a:rPr>
                <a:t>Трудовое воспитание и профессиональное самоопределение</a:t>
              </a:r>
              <a:endParaRPr lang="en-US" altLang="ru-RU" sz="1400" b="1" dirty="0" smtClean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6444208" y="3716338"/>
            <a:ext cx="19981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400" b="1" dirty="0" smtClean="0">
                <a:solidFill>
                  <a:schemeClr val="bg1"/>
                </a:solidFill>
                <a:latin typeface="+mj-lt"/>
              </a:rPr>
              <a:t>Приобщение к  культурному наследию и популяризации науки</a:t>
            </a:r>
            <a:endParaRPr lang="en-US" altLang="ru-RU" sz="1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2132856"/>
            <a:ext cx="180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Повышение качества </a:t>
            </a:r>
            <a:r>
              <a:rPr lang="ru-RU" sz="1400" b="1" dirty="0" err="1" smtClean="0">
                <a:solidFill>
                  <a:schemeClr val="bg1"/>
                </a:solidFill>
                <a:latin typeface="+mj-lt"/>
              </a:rPr>
              <a:t>образовательно</a:t>
            </a:r>
            <a:endParaRPr lang="ru-RU" sz="14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го процесса </a:t>
            </a:r>
            <a:endParaRPr lang="ru-RU" sz="14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48680"/>
            <a:ext cx="8507413" cy="563563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ln>
                  <a:noFill/>
                </a:ln>
                <a:solidFill>
                  <a:schemeClr val="tx2"/>
                </a:solidFill>
              </a:rPr>
              <a:t>ВВЕДЕНИЕ ФГОС</a:t>
            </a:r>
            <a:br>
              <a:rPr lang="ru-RU" altLang="ru-RU" sz="2800" b="1" dirty="0" smtClean="0">
                <a:ln>
                  <a:noFill/>
                </a:ln>
                <a:solidFill>
                  <a:schemeClr val="tx2"/>
                </a:solidFill>
              </a:rPr>
            </a:br>
            <a:r>
              <a:rPr lang="ru-RU" altLang="ru-RU" sz="2800" b="1" dirty="0" smtClean="0">
                <a:ln>
                  <a:noFill/>
                </a:ln>
                <a:solidFill>
                  <a:schemeClr val="tx2"/>
                </a:solidFill>
              </a:rPr>
              <a:t>ОСНОВНОГО ОБЩЕГО ОБРАЗОВАНИЯ</a:t>
            </a:r>
            <a:endParaRPr lang="en-US" altLang="ru-RU" sz="2800" b="1" dirty="0" smtClean="0">
              <a:ln>
                <a:noFill/>
              </a:ln>
              <a:solidFill>
                <a:schemeClr val="tx2"/>
              </a:solidFill>
            </a:endParaRPr>
          </a:p>
        </p:txBody>
      </p:sp>
      <p:sp>
        <p:nvSpPr>
          <p:cNvPr id="104451" name="Freeform 3"/>
          <p:cNvSpPr>
            <a:spLocks/>
          </p:cNvSpPr>
          <p:nvPr/>
        </p:nvSpPr>
        <p:spPr bwMode="gray">
          <a:xfrm>
            <a:off x="5317260" y="1344232"/>
            <a:ext cx="146685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/>
        </p:spPr>
        <p:txBody>
          <a:bodyPr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5724128" y="2636912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4453" name="AutoShape 5"/>
          <p:cNvSpPr>
            <a:spLocks noChangeArrowheads="1"/>
          </p:cNvSpPr>
          <p:nvPr/>
        </p:nvSpPr>
        <p:spPr bwMode="gray">
          <a:xfrm>
            <a:off x="5580112" y="2204864"/>
            <a:ext cx="2808312" cy="80979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2015-2016 </a:t>
            </a:r>
            <a:r>
              <a:rPr lang="ru-RU" altLang="ru-RU" sz="2400" b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уч.г</a:t>
            </a:r>
            <a:r>
              <a:rPr lang="ru-RU" altLang="ru-RU" sz="2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ru-RU" altLang="ru-RU" sz="24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 flipH="1">
            <a:off x="5864947" y="2803525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 flipH="1">
            <a:off x="6660232" y="2348880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 flipH="1">
            <a:off x="8366847" y="2292350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 flipH="1">
            <a:off x="6784110" y="2292350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04460" name="Freeform 12"/>
          <p:cNvSpPr>
            <a:spLocks/>
          </p:cNvSpPr>
          <p:nvPr/>
        </p:nvSpPr>
        <p:spPr bwMode="gray">
          <a:xfrm>
            <a:off x="2683598" y="2005863"/>
            <a:ext cx="1466850" cy="1157287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/>
        </p:spPr>
        <p:txBody>
          <a:bodyPr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547341" y="2925515"/>
            <a:ext cx="3095626" cy="3446463"/>
            <a:chOff x="277" y="1759"/>
            <a:chExt cx="1950" cy="2171"/>
          </a:xfrm>
        </p:grpSpPr>
        <p:sp>
          <p:nvSpPr>
            <p:cNvPr id="26645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04465" name="AutoShape 17"/>
            <p:cNvSpPr>
              <a:spLocks noChangeArrowheads="1"/>
            </p:cNvSpPr>
            <p:nvPr/>
          </p:nvSpPr>
          <p:spPr bwMode="gray">
            <a:xfrm>
              <a:off x="277" y="1759"/>
              <a:ext cx="1950" cy="45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26647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26648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26649" name="Text Box 20"/>
            <p:cNvSpPr txBox="1">
              <a:spLocks noChangeArrowheads="1"/>
            </p:cNvSpPr>
            <p:nvPr/>
          </p:nvSpPr>
          <p:spPr bwMode="gray">
            <a:xfrm>
              <a:off x="504" y="1804"/>
              <a:ext cx="153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2400" b="1" dirty="0" smtClean="0">
                  <a:solidFill>
                    <a:srgbClr val="FFFF00"/>
                  </a:solidFill>
                </a:rPr>
                <a:t>2014-2015 </a:t>
              </a:r>
              <a:r>
                <a:rPr lang="ru-RU" altLang="ru-RU" sz="2400" b="1" dirty="0" err="1" smtClean="0">
                  <a:solidFill>
                    <a:srgbClr val="FFFF00"/>
                  </a:solidFill>
                </a:rPr>
                <a:t>уч.г</a:t>
              </a:r>
              <a:r>
                <a:rPr lang="ru-RU" altLang="ru-RU" sz="2400" b="1" dirty="0" smtClean="0">
                  <a:solidFill>
                    <a:srgbClr val="FFFF00"/>
                  </a:solidFill>
                </a:rPr>
                <a:t>.</a:t>
              </a:r>
              <a:endParaRPr lang="en-US" altLang="ru-RU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26650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altLang="ru-RU" b="1">
                <a:solidFill>
                  <a:srgbClr val="000000"/>
                </a:solidFill>
              </a:endParaRPr>
            </a:p>
            <a:p>
              <a:pPr algn="ctr"/>
              <a:endParaRPr lang="ru-RU" altLang="ru-RU" b="1">
                <a:solidFill>
                  <a:srgbClr val="000000"/>
                </a:solidFill>
              </a:endParaRPr>
            </a:p>
            <a:p>
              <a:pPr algn="ctr"/>
              <a:endParaRPr lang="ru-RU" altLang="ru-RU" b="1">
                <a:solidFill>
                  <a:srgbClr val="000000"/>
                </a:solidFill>
              </a:endParaRPr>
            </a:p>
            <a:p>
              <a:pPr algn="ctr"/>
              <a:endParaRPr lang="ru-RU" altLang="ru-RU" b="1">
                <a:solidFill>
                  <a:srgbClr val="000000"/>
                </a:solidFill>
              </a:endParaRPr>
            </a:p>
          </p:txBody>
        </p:sp>
      </p:grpSp>
      <p:sp>
        <p:nvSpPr>
          <p:cNvPr id="30" name="Равнобедренный треугольник 29"/>
          <p:cNvSpPr/>
          <p:nvPr/>
        </p:nvSpPr>
        <p:spPr>
          <a:xfrm>
            <a:off x="5148064" y="3044825"/>
            <a:ext cx="3672408" cy="1824335"/>
          </a:xfrm>
          <a:prstGeom prst="triangle">
            <a:avLst>
              <a:gd name="adj" fmla="val 512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ru-RU" dirty="0">
              <a:solidFill>
                <a:srgbClr val="000000"/>
              </a:solidFill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1043608" y="3429000"/>
            <a:ext cx="3457302" cy="2088232"/>
          </a:xfrm>
          <a:prstGeom prst="triangle">
            <a:avLst>
              <a:gd name="adj" fmla="val 512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t"/>
          <a:lstStyle/>
          <a:p>
            <a:pPr algn="ctr">
              <a:defRPr/>
            </a:pPr>
            <a:endParaRPr lang="en-US" altLang="ru-RU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400506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/>
              <a:t>МБОУ СОШ № 10 п.Чегдомын 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24128" y="368060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/>
              <a:t>               общеобразовательные учреждения 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544482" y="28173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704445" y="332656"/>
            <a:ext cx="8260044" cy="1981200"/>
          </a:xfrm>
        </p:spPr>
        <p:txBody>
          <a:bodyPr/>
          <a:lstStyle/>
          <a:p>
            <a:pPr eaLnBrk="1" hangingPunct="1"/>
            <a:r>
              <a:rPr lang="ru-RU" altLang="ru-RU" sz="3200" b="1" dirty="0" smtClean="0"/>
              <a:t>Задачи: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 smtClean="0"/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создать новую образовательную среду,  новый подход к системе повышения квалификации учителей;</a:t>
            </a:r>
          </a:p>
          <a:p>
            <a:r>
              <a:rPr lang="ru-RU" sz="2000" dirty="0" smtClean="0"/>
              <a:t>организовать образовательный процесс, обеспечивающий формирование у выпускников компетенций, соответствующих требованиям ФГОС;</a:t>
            </a:r>
          </a:p>
          <a:p>
            <a:r>
              <a:rPr lang="ru-RU" sz="2000" dirty="0" smtClean="0"/>
              <a:t>создать эффективную систему оценки качества образования, в том числе оценки индивидуальных достижений учащихся;</a:t>
            </a:r>
          </a:p>
          <a:p>
            <a:r>
              <a:rPr lang="ru-RU" sz="2000" dirty="0" smtClean="0"/>
              <a:t>  обеспечить гласность и прозрачность всех действий и процедур, эффективный государственный и общественный контроль за введением Стандарта. </a:t>
            </a:r>
          </a:p>
          <a:p>
            <a:pPr eaLnBrk="1" hangingPunct="1"/>
            <a:endParaRPr lang="ru-RU" altLang="ru-RU" sz="2000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Line 3"/>
          <p:cNvSpPr>
            <a:spLocks noChangeShapeType="1"/>
          </p:cNvSpPr>
          <p:nvPr/>
        </p:nvSpPr>
        <p:spPr bwMode="gray">
          <a:xfrm flipH="1">
            <a:off x="873125" y="5621338"/>
            <a:ext cx="1657350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478" name="Line 4"/>
          <p:cNvSpPr>
            <a:spLocks noChangeShapeType="1"/>
          </p:cNvSpPr>
          <p:nvPr/>
        </p:nvSpPr>
        <p:spPr bwMode="gray">
          <a:xfrm flipH="1">
            <a:off x="873125" y="-12700"/>
            <a:ext cx="2438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479" name="Line 5"/>
          <p:cNvSpPr>
            <a:spLocks noChangeShapeType="1"/>
          </p:cNvSpPr>
          <p:nvPr/>
        </p:nvSpPr>
        <p:spPr bwMode="gray">
          <a:xfrm flipH="1">
            <a:off x="900113" y="-12700"/>
            <a:ext cx="3352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480" name="Line 6"/>
          <p:cNvSpPr>
            <a:spLocks noChangeShapeType="1"/>
          </p:cNvSpPr>
          <p:nvPr/>
        </p:nvSpPr>
        <p:spPr bwMode="gray">
          <a:xfrm flipH="1">
            <a:off x="873125" y="-12700"/>
            <a:ext cx="41656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481" name="Line 7"/>
          <p:cNvSpPr>
            <a:spLocks noChangeShapeType="1"/>
          </p:cNvSpPr>
          <p:nvPr/>
        </p:nvSpPr>
        <p:spPr bwMode="gray">
          <a:xfrm flipH="1" flipV="1">
            <a:off x="873125" y="-12700"/>
            <a:ext cx="50339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482" name="Line 8"/>
          <p:cNvSpPr>
            <a:spLocks noChangeShapeType="1"/>
          </p:cNvSpPr>
          <p:nvPr/>
        </p:nvSpPr>
        <p:spPr bwMode="gray">
          <a:xfrm>
            <a:off x="-12700" y="2276475"/>
            <a:ext cx="0" cy="871538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483" name="Line 9"/>
          <p:cNvSpPr>
            <a:spLocks noChangeShapeType="1"/>
          </p:cNvSpPr>
          <p:nvPr/>
        </p:nvSpPr>
        <p:spPr bwMode="gray">
          <a:xfrm>
            <a:off x="-12700" y="3148013"/>
            <a:ext cx="0" cy="817562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484" name="Line 10"/>
          <p:cNvSpPr>
            <a:spLocks noChangeShapeType="1"/>
          </p:cNvSpPr>
          <p:nvPr/>
        </p:nvSpPr>
        <p:spPr bwMode="gray">
          <a:xfrm>
            <a:off x="-12700" y="3965575"/>
            <a:ext cx="0" cy="815975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485" name="Line 11"/>
          <p:cNvSpPr>
            <a:spLocks noChangeShapeType="1"/>
          </p:cNvSpPr>
          <p:nvPr/>
        </p:nvSpPr>
        <p:spPr bwMode="gray">
          <a:xfrm>
            <a:off x="-12700" y="4783138"/>
            <a:ext cx="0" cy="815975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14414" y="1143489"/>
            <a:ext cx="7572069" cy="5571183"/>
            <a:chOff x="1871" y="732"/>
            <a:chExt cx="3506" cy="299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5498" name="Freeform 24"/>
            <p:cNvSpPr>
              <a:spLocks/>
            </p:cNvSpPr>
            <p:nvPr/>
          </p:nvSpPr>
          <p:spPr bwMode="gray">
            <a:xfrm>
              <a:off x="1888" y="732"/>
              <a:ext cx="1868" cy="2526"/>
            </a:xfrm>
            <a:custGeom>
              <a:avLst/>
              <a:gdLst>
                <a:gd name="T0" fmla="*/ 10 w 1824"/>
                <a:gd name="T1" fmla="*/ 1963 h 2648"/>
                <a:gd name="T2" fmla="*/ 48 w 1824"/>
                <a:gd name="T3" fmla="*/ 1689 h 2648"/>
                <a:gd name="T4" fmla="*/ 105 w 1824"/>
                <a:gd name="T5" fmla="*/ 1441 h 2648"/>
                <a:gd name="T6" fmla="*/ 180 w 1824"/>
                <a:gd name="T7" fmla="*/ 1214 h 2648"/>
                <a:gd name="T8" fmla="*/ 269 w 1824"/>
                <a:gd name="T9" fmla="*/ 1012 h 2648"/>
                <a:gd name="T10" fmla="*/ 366 w 1824"/>
                <a:gd name="T11" fmla="*/ 832 h 2648"/>
                <a:gd name="T12" fmla="*/ 468 w 1824"/>
                <a:gd name="T13" fmla="*/ 674 h 2648"/>
                <a:gd name="T14" fmla="*/ 571 w 1824"/>
                <a:gd name="T15" fmla="*/ 537 h 2648"/>
                <a:gd name="T16" fmla="*/ 673 w 1824"/>
                <a:gd name="T17" fmla="*/ 421 h 2648"/>
                <a:gd name="T18" fmla="*/ 770 w 1824"/>
                <a:gd name="T19" fmla="*/ 325 h 2648"/>
                <a:gd name="T20" fmla="*/ 859 w 1824"/>
                <a:gd name="T21" fmla="*/ 247 h 2648"/>
                <a:gd name="T22" fmla="*/ 932 w 1824"/>
                <a:gd name="T23" fmla="*/ 188 h 2648"/>
                <a:gd name="T24" fmla="*/ 990 w 1824"/>
                <a:gd name="T25" fmla="*/ 147 h 2648"/>
                <a:gd name="T26" fmla="*/ 1027 w 1824"/>
                <a:gd name="T27" fmla="*/ 123 h 2648"/>
                <a:gd name="T28" fmla="*/ 1041 w 1824"/>
                <a:gd name="T29" fmla="*/ 115 h 2648"/>
                <a:gd name="T30" fmla="*/ 1469 w 1824"/>
                <a:gd name="T31" fmla="*/ 45 h 2648"/>
                <a:gd name="T32" fmla="*/ 1333 w 1824"/>
                <a:gd name="T33" fmla="*/ 261 h 2648"/>
                <a:gd name="T34" fmla="*/ 1321 w 1824"/>
                <a:gd name="T35" fmla="*/ 265 h 2648"/>
                <a:gd name="T36" fmla="*/ 1287 w 1824"/>
                <a:gd name="T37" fmla="*/ 276 h 2648"/>
                <a:gd name="T38" fmla="*/ 1235 w 1824"/>
                <a:gd name="T39" fmla="*/ 295 h 2648"/>
                <a:gd name="T40" fmla="*/ 1165 w 1824"/>
                <a:gd name="T41" fmla="*/ 327 h 2648"/>
                <a:gd name="T42" fmla="*/ 1080 w 1824"/>
                <a:gd name="T43" fmla="*/ 371 h 2648"/>
                <a:gd name="T44" fmla="*/ 985 w 1824"/>
                <a:gd name="T45" fmla="*/ 430 h 2648"/>
                <a:gd name="T46" fmla="*/ 879 w 1824"/>
                <a:gd name="T47" fmla="*/ 507 h 2648"/>
                <a:gd name="T48" fmla="*/ 769 w 1824"/>
                <a:gd name="T49" fmla="*/ 602 h 2648"/>
                <a:gd name="T50" fmla="*/ 655 w 1824"/>
                <a:gd name="T51" fmla="*/ 717 h 2648"/>
                <a:gd name="T52" fmla="*/ 537 w 1824"/>
                <a:gd name="T53" fmla="*/ 857 h 2648"/>
                <a:gd name="T54" fmla="*/ 423 w 1824"/>
                <a:gd name="T55" fmla="*/ 1020 h 2648"/>
                <a:gd name="T56" fmla="*/ 315 w 1824"/>
                <a:gd name="T57" fmla="*/ 1210 h 2648"/>
                <a:gd name="T58" fmla="*/ 211 w 1824"/>
                <a:gd name="T59" fmla="*/ 1428 h 2648"/>
                <a:gd name="T60" fmla="*/ 117 w 1824"/>
                <a:gd name="T61" fmla="*/ 1677 h 2648"/>
                <a:gd name="T62" fmla="*/ 36 w 1824"/>
                <a:gd name="T63" fmla="*/ 1957 h 26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4"/>
                <a:gd name="T97" fmla="*/ 0 h 2648"/>
                <a:gd name="T98" fmla="*/ 1824 w 1824"/>
                <a:gd name="T99" fmla="*/ 2648 h 26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61092E"/>
                </a:gs>
              </a:gsLst>
              <a:lin ang="5400000" scaled="1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/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6825" name="Rectangle 25"/>
            <p:cNvSpPr>
              <a:spLocks noChangeArrowheads="1"/>
            </p:cNvSpPr>
            <p:nvPr/>
          </p:nvSpPr>
          <p:spPr bwMode="gray">
            <a:xfrm>
              <a:off x="3078" y="1691"/>
              <a:ext cx="2035" cy="374"/>
            </a:xfrm>
            <a:prstGeom prst="rect">
              <a:avLst/>
            </a:prstGeom>
            <a:ln/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b="1" dirty="0" smtClean="0">
                  <a:solidFill>
                    <a:schemeClr val="tx2"/>
                  </a:solidFill>
                  <a:cs typeface="Arial" pitchFamily="34" charset="0"/>
                </a:rPr>
                <a:t>СОЗДАНИЕ ПЛАНА МЕТОДИЧЕСКОЙ РАБОТЫ  ПО СОПРОВОЖДЕНИЮ ФГОС  ООО</a:t>
              </a:r>
              <a:endParaRPr lang="en-US" altLang="ru-RU" b="1" dirty="0" smtClean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76826" name="Rectangle 26"/>
            <p:cNvSpPr>
              <a:spLocks noChangeArrowheads="1"/>
            </p:cNvSpPr>
            <p:nvPr/>
          </p:nvSpPr>
          <p:spPr bwMode="gray">
            <a:xfrm>
              <a:off x="2556" y="2228"/>
              <a:ext cx="2011" cy="414"/>
            </a:xfrm>
            <a:prstGeom prst="rect">
              <a:avLst/>
            </a:prstGeom>
            <a:ln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b="1" dirty="0" smtClean="0">
                  <a:solidFill>
                    <a:schemeClr val="tx2"/>
                  </a:solidFill>
                  <a:cs typeface="Arial" pitchFamily="34" charset="0"/>
                </a:rPr>
                <a:t>РАЗРАБОТКА  ОСНОВНОЙ ОБРАЗОВАТЕЛЬНОЙ   ПРОГРАММЫ ОУ , РАБОЧИХ ПРОГРАММ</a:t>
              </a:r>
              <a:r>
                <a:rPr lang="ru-RU" altLang="ru-RU" b="1" dirty="0" smtClean="0">
                  <a:solidFill>
                    <a:srgbClr val="FFFFFF"/>
                  </a:solidFill>
                  <a:cs typeface="Arial" pitchFamily="34" charset="0"/>
                </a:rPr>
                <a:t> </a:t>
              </a:r>
              <a:endParaRPr lang="en-US" altLang="ru-RU" b="1" dirty="0" smtClean="0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76828" name="Rectangle 28"/>
            <p:cNvSpPr>
              <a:spLocks noChangeArrowheads="1"/>
            </p:cNvSpPr>
            <p:nvPr/>
          </p:nvSpPr>
          <p:spPr bwMode="gray">
            <a:xfrm>
              <a:off x="2178" y="2766"/>
              <a:ext cx="2024" cy="444"/>
            </a:xfrm>
            <a:prstGeom prst="rect">
              <a:avLst/>
            </a:prstGeom>
            <a:ln/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b="1" dirty="0" smtClean="0">
                  <a:solidFill>
                    <a:schemeClr val="tx2"/>
                  </a:solidFill>
                  <a:latin typeface="Verdana" panose="020B0604030504040204" pitchFamily="34" charset="0"/>
                </a:rPr>
                <a:t> </a:t>
              </a:r>
              <a:r>
                <a:rPr lang="ru-RU" altLang="ru-RU" b="1" dirty="0" smtClean="0">
                  <a:solidFill>
                    <a:schemeClr val="tx2"/>
                  </a:solidFill>
                  <a:cs typeface="Arial" pitchFamily="34" charset="0"/>
                </a:rPr>
                <a:t>ПРОВЕДЕНИЕ МОНИТОРИНГА УСЛОВИЙ ОУ</a:t>
              </a:r>
              <a:endParaRPr lang="en-US" altLang="ru-RU" b="1" dirty="0" smtClean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76829" name="Rectangle 29"/>
            <p:cNvSpPr>
              <a:spLocks noChangeArrowheads="1"/>
            </p:cNvSpPr>
            <p:nvPr/>
          </p:nvSpPr>
          <p:spPr bwMode="gray">
            <a:xfrm>
              <a:off x="1871" y="3279"/>
              <a:ext cx="1926" cy="446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b="1" dirty="0" smtClean="0">
                  <a:solidFill>
                    <a:schemeClr val="tx2"/>
                  </a:solidFill>
                  <a:cs typeface="Arial" pitchFamily="34" charset="0"/>
                </a:rPr>
                <a:t>ИЗУЧЕНИЕ </a:t>
              </a:r>
            </a:p>
            <a:p>
              <a:pPr algn="ctr">
                <a:defRPr/>
              </a:pPr>
              <a:r>
                <a:rPr lang="ru-RU" altLang="ru-RU" b="1" dirty="0" smtClean="0">
                  <a:solidFill>
                    <a:schemeClr val="tx2"/>
                  </a:solidFill>
                  <a:cs typeface="Arial" pitchFamily="34" charset="0"/>
                </a:rPr>
                <a:t>НОРМАТИВНО-ПРАВОВОЙ  БАЗЫ</a:t>
              </a:r>
              <a:endParaRPr lang="en-US" altLang="ru-RU" b="1" dirty="0" smtClean="0">
                <a:solidFill>
                  <a:schemeClr val="tx2"/>
                </a:solidFill>
                <a:cs typeface="Arial" pitchFamily="34" charset="0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gray">
            <a:xfrm>
              <a:off x="3459" y="1231"/>
              <a:ext cx="1918" cy="384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ru-RU" altLang="ru-RU" b="1" dirty="0" smtClean="0">
                  <a:solidFill>
                    <a:schemeClr val="tx2"/>
                  </a:solidFill>
                  <a:cs typeface="Arial" pitchFamily="34" charset="0"/>
                </a:rPr>
                <a:t>СОЗДАНИЕ ПРОГРАММЫ ПСИХОЛОГО-ПЕДАГОГИЧЕСКОГО СОПРОВОЖДЕНИЯ </a:t>
              </a:r>
              <a:endParaRPr lang="en-US" altLang="ru-RU" b="1" dirty="0" smtClean="0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sp>
        <p:nvSpPr>
          <p:cNvPr id="105507" name="Line 7"/>
          <p:cNvSpPr>
            <a:spLocks noChangeShapeType="1"/>
          </p:cNvSpPr>
          <p:nvPr/>
        </p:nvSpPr>
        <p:spPr bwMode="gray">
          <a:xfrm flipH="1">
            <a:off x="1025525" y="1563688"/>
            <a:ext cx="5627688" cy="635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05508" name="Line 8"/>
          <p:cNvSpPr>
            <a:spLocks noChangeShapeType="1"/>
          </p:cNvSpPr>
          <p:nvPr/>
        </p:nvSpPr>
        <p:spPr bwMode="gray">
          <a:xfrm flipH="1">
            <a:off x="1025525" y="1560513"/>
            <a:ext cx="7938" cy="722312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6420" name="Прямоугольник 1"/>
          <p:cNvSpPr>
            <a:spLocks noChangeArrowheads="1"/>
          </p:cNvSpPr>
          <p:nvPr/>
        </p:nvSpPr>
        <p:spPr bwMode="auto">
          <a:xfrm>
            <a:off x="1692275" y="263525"/>
            <a:ext cx="63357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chemeClr val="tx2"/>
                </a:solidFill>
                <a:cs typeface="Arial" charset="0"/>
              </a:rPr>
              <a:t>ПОДГОТОВИТЕЛЬНЫЙ ЭТАП   </a:t>
            </a:r>
            <a:r>
              <a:rPr lang="ru-RU" altLang="ru-RU" sz="2800" b="1" dirty="0">
                <a:solidFill>
                  <a:schemeClr val="tx2"/>
                </a:solidFill>
                <a:cs typeface="Arial" charset="0"/>
              </a:rPr>
              <a:t>(</a:t>
            </a:r>
            <a:r>
              <a:rPr lang="ru-RU" altLang="ru-RU" sz="2800" b="1" dirty="0" smtClean="0">
                <a:solidFill>
                  <a:schemeClr val="tx2"/>
                </a:solidFill>
                <a:cs typeface="Arial" charset="0"/>
              </a:rPr>
              <a:t>2013-2014 гг</a:t>
            </a:r>
            <a:r>
              <a:rPr lang="ru-RU" altLang="ru-RU" sz="2800" b="1" dirty="0">
                <a:solidFill>
                  <a:schemeClr val="tx2"/>
                </a:solidFill>
                <a:cs typeface="Arial" charset="0"/>
              </a:rPr>
              <a:t>.)</a:t>
            </a:r>
            <a:r>
              <a:rPr lang="ru-RU" altLang="ru-RU" sz="2800" b="1" dirty="0">
                <a:cs typeface="Arial" charset="0"/>
              </a:rPr>
              <a:t> </a:t>
            </a:r>
            <a:endParaRPr lang="en-US" altLang="ru-RU" sz="2800" b="1" dirty="0">
              <a:cs typeface="Arial" charset="0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gray">
          <a:xfrm>
            <a:off x="5176547" y="1214422"/>
            <a:ext cx="3967453" cy="642942"/>
          </a:xfrm>
          <a:prstGeom prst="rect">
            <a:avLst/>
          </a:prstGeom>
          <a:solidFill>
            <a:srgbClr val="FFC000"/>
          </a:solidFill>
          <a:ln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b="1" dirty="0" smtClean="0">
                <a:solidFill>
                  <a:schemeClr val="tx2"/>
                </a:solidFill>
                <a:cs typeface="Arial" pitchFamily="34" charset="0"/>
              </a:rPr>
              <a:t>ИНФОРМИРОВАНИЕ РОДИТЕЛЕЙ</a:t>
            </a:r>
            <a:endParaRPr lang="en-US" altLang="ru-RU" b="1" dirty="0" smtClean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704445" y="332656"/>
            <a:ext cx="8260044" cy="1981200"/>
          </a:xfrm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683568" y="2708920"/>
            <a:ext cx="7704667" cy="3332816"/>
          </a:xfrm>
        </p:spPr>
        <p:txBody>
          <a:bodyPr/>
          <a:lstStyle/>
          <a:p>
            <a:pPr eaLnBrk="1" hangingPunct="1">
              <a:buNone/>
            </a:pPr>
            <a:endParaRPr lang="ru-RU" altLang="ru-RU" sz="2000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4" name="Рисунок 3" descr="C:\Users\Санёк\Desktop\КЛНКУРС\DSC0205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85728"/>
            <a:ext cx="3105464" cy="3081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G:\день открытых дверей\IMG_009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32656"/>
            <a:ext cx="3312368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Users\Санёк\Desktop\день открытых дверей\IMG_005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5616" y="3573016"/>
            <a:ext cx="316835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Users\Санёк\Desktop\день открытых дверей\IMG_0079.JPG"/>
          <p:cNvPicPr/>
          <p:nvPr/>
        </p:nvPicPr>
        <p:blipFill>
          <a:blip r:embed="rId5" cstate="email"/>
          <a:srcRect b="-1225"/>
          <a:stretch>
            <a:fillRect/>
          </a:stretch>
        </p:blipFill>
        <p:spPr bwMode="auto">
          <a:xfrm>
            <a:off x="5148064" y="3573016"/>
            <a:ext cx="3096344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704445" y="332656"/>
            <a:ext cx="8260044" cy="1667584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ПЕДАГОГИЧЕСКИЕ КАДРЫ</a:t>
            </a:r>
            <a:endParaRPr lang="ru-RU" altLang="ru-RU" dirty="0" smtClean="0"/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ru-RU" altLang="ru-RU" sz="2000" dirty="0" smtClean="0"/>
          </a:p>
          <a:p>
            <a:pPr eaLnBrk="1" hangingPunct="1"/>
            <a:endParaRPr lang="ru-RU" altLang="ru-RU" dirty="0" smtClean="0"/>
          </a:p>
        </p:txBody>
      </p:sp>
      <p:graphicFrame>
        <p:nvGraphicFramePr>
          <p:cNvPr id="7" name="Рисунок 6"/>
          <p:cNvGraphicFramePr>
            <a:graphicFrameLocks/>
          </p:cNvGraphicFramePr>
          <p:nvPr/>
        </p:nvGraphicFramePr>
        <p:xfrm>
          <a:off x="1142976" y="1643050"/>
          <a:ext cx="735811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548680"/>
            <a:ext cx="8161337" cy="811213"/>
          </a:xfrm>
        </p:spPr>
        <p:txBody>
          <a:bodyPr/>
          <a:lstStyle/>
          <a:p>
            <a:pPr eaLnBrk="1" hangingPunct="1"/>
            <a:endParaRPr lang="en-US" altLang="ru-RU" sz="2800" b="1" dirty="0" smtClean="0">
              <a:ln>
                <a:noFill/>
              </a:ln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4644008" y="3352800"/>
            <a:ext cx="4318943" cy="2740496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>
              <a:latin typeface="Verdana" pitchFamily="34" charset="0"/>
            </a:endParaRPr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755576" y="3357563"/>
            <a:ext cx="3095625" cy="273573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ru-RU" altLang="ru-RU">
              <a:latin typeface="Verdana" pitchFamily="34" charset="0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755576" y="3429000"/>
            <a:ext cx="309634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000" b="1" dirty="0" smtClean="0">
                <a:solidFill>
                  <a:srgbClr val="000000"/>
                </a:solidFill>
              </a:rPr>
              <a:t>ДОСТИЖЕНИЯ И ОЦЕНКА ОБРАЗОВАТЕЛЬНЫХ РЕЗУЛЬТАТОВ В УСЛОВИЯХ ФГОС ООО</a:t>
            </a:r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509888" y="325596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/>
        </p:spPr>
        <p:txBody>
          <a:bodyPr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25607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162476" y="3255963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/>
        </p:spPr>
        <p:txBody>
          <a:bodyPr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31641" y="404664"/>
            <a:ext cx="6624736" cy="2825899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vert="eaVert" wrap="none" anchor="ctr"/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</p:grpSp>
      <p:sp>
        <p:nvSpPr>
          <p:cNvPr id="25610" name="Text Box 18"/>
          <p:cNvSpPr txBox="1">
            <a:spLocks noChangeArrowheads="1"/>
          </p:cNvSpPr>
          <p:nvPr/>
        </p:nvSpPr>
        <p:spPr bwMode="auto">
          <a:xfrm>
            <a:off x="2267744" y="1628801"/>
            <a:ext cx="53782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rgbClr val="000000"/>
                </a:solidFill>
              </a:rPr>
              <a:t> ИННОВАЦИОННАЯ ДЕЯТЕЛЬНОСТЬ</a:t>
            </a:r>
            <a:endParaRPr lang="en-US" altLang="ru-RU" sz="1400" dirty="0">
              <a:solidFill>
                <a:srgbClr val="000000"/>
              </a:solidFill>
            </a:endParaRPr>
          </a:p>
        </p:txBody>
      </p:sp>
      <p:sp>
        <p:nvSpPr>
          <p:cNvPr id="25611" name="Text Box 19"/>
          <p:cNvSpPr txBox="1">
            <a:spLocks noChangeArrowheads="1"/>
          </p:cNvSpPr>
          <p:nvPr/>
        </p:nvSpPr>
        <p:spPr bwMode="auto">
          <a:xfrm>
            <a:off x="4716016" y="3501008"/>
            <a:ext cx="4427984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000" b="1" dirty="0" smtClean="0">
                <a:solidFill>
                  <a:srgbClr val="000000"/>
                </a:solidFill>
              </a:rPr>
              <a:t>ОРГАНИЗАЦИЯ СОВМЕСТНОЙ ДЕЯТЕЛЬНОСТИ ШКОЛЫ И УЧРЕЖДЕНИЙ ДОПОЛНИТЕЛЬНОГО ОБРАЗОВАНИЯ ПО РЕАЛИЗАЦИИ ПРОГРАММ ВНЕУРОЧНОЙ ДЕЯТЕЛЬНОСТИ</a:t>
            </a:r>
            <a:endParaRPr lang="ru-RU" altLang="ru-RU" sz="2000" b="1" dirty="0">
              <a:solidFill>
                <a:srgbClr val="000000"/>
              </a:solidFill>
            </a:endParaRPr>
          </a:p>
          <a:p>
            <a:pPr algn="ctr"/>
            <a:endParaRPr lang="en-US" altLang="ru-RU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>
          <a:xfrm>
            <a:off x="1043607" y="332656"/>
            <a:ext cx="7920881" cy="1224136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МОНИТОРИНГ КАЧЕСТВА ПО ИТОГАМ  2014-2015 учебного года</a:t>
            </a:r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4227000"/>
          </a:xfrm>
        </p:spPr>
        <p:txBody>
          <a:bodyPr/>
          <a:lstStyle/>
          <a:p>
            <a:pPr eaLnBrk="1" hangingPunct="1"/>
            <a:endParaRPr lang="ru-RU" altLang="ru-RU" sz="2000" dirty="0" smtClean="0"/>
          </a:p>
          <a:p>
            <a:pPr eaLnBrk="1" hangingPunct="1"/>
            <a:endParaRPr lang="ru-RU" altLang="ru-RU" dirty="0" smtClean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3" y="147638"/>
            <a:ext cx="7886700" cy="1325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latin typeface="+mj-lt"/>
              </a:rPr>
              <a:t>НАПРАВЛЕНИЯ ВНЕУРОЧНОЙ </a:t>
            </a:r>
            <a:r>
              <a:rPr lang="ru-RU" altLang="ru-RU" sz="3200" b="1" dirty="0">
                <a:latin typeface="+mj-lt"/>
              </a:rPr>
              <a:t>ДЕЯТЕЛЬНОСТИ</a:t>
            </a:r>
            <a:endParaRPr lang="en-US" altLang="ru-RU" sz="3200" b="1" dirty="0">
              <a:latin typeface="+mj-lt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2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9461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6" y="10769"/>
                  <a:pt x="10856" y="10800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lnTo>
                  <a:pt x="10744" y="10800"/>
                </a:ln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48"/>
          <p:cNvSpPr>
            <a:spLocks noChangeArrowheads="1"/>
          </p:cNvSpPr>
          <p:nvPr/>
        </p:nvSpPr>
        <p:spPr bwMode="gray">
          <a:xfrm>
            <a:off x="1908175" y="5157788"/>
            <a:ext cx="6075363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smtClean="0">
                <a:solidFill>
                  <a:schemeClr val="tx2"/>
                </a:solidFill>
              </a:rPr>
              <a:t>ИНТЕЛЛЕКТУАЛЬНОЕ РАЗВИТИЕ</a:t>
            </a:r>
            <a:endParaRPr lang="en-US" altLang="ru-RU" b="1" dirty="0">
              <a:solidFill>
                <a:schemeClr val="tx2"/>
              </a:solidFill>
            </a:endParaRPr>
          </a:p>
        </p:txBody>
      </p:sp>
      <p:sp>
        <p:nvSpPr>
          <p:cNvPr id="19463" name="AutoShape 49"/>
          <p:cNvSpPr>
            <a:spLocks noChangeArrowheads="1"/>
          </p:cNvSpPr>
          <p:nvPr/>
        </p:nvSpPr>
        <p:spPr bwMode="gray">
          <a:xfrm>
            <a:off x="2317750" y="4271963"/>
            <a:ext cx="6215063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smtClean="0">
                <a:solidFill>
                  <a:schemeClr val="tx2"/>
                </a:solidFill>
              </a:rPr>
              <a:t>ЭКОЛОГИЧЕСКОЕ </a:t>
            </a:r>
            <a:r>
              <a:rPr lang="ru-RU" altLang="ru-RU" b="1" dirty="0" smtClean="0">
                <a:solidFill>
                  <a:schemeClr val="tx2"/>
                </a:solidFill>
              </a:rPr>
              <a:t>ВОСПИТАНИЕ</a:t>
            </a:r>
            <a:endParaRPr lang="en-US" altLang="ru-RU" b="1" dirty="0">
              <a:solidFill>
                <a:schemeClr val="tx2"/>
              </a:solidFill>
            </a:endParaRPr>
          </a:p>
        </p:txBody>
      </p:sp>
      <p:sp>
        <p:nvSpPr>
          <p:cNvPr id="19464" name="AutoShape 50"/>
          <p:cNvSpPr>
            <a:spLocks noChangeArrowheads="1"/>
          </p:cNvSpPr>
          <p:nvPr/>
        </p:nvSpPr>
        <p:spPr bwMode="gray">
          <a:xfrm>
            <a:off x="2438400" y="3459163"/>
            <a:ext cx="616585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dirty="0" smtClean="0">
                <a:solidFill>
                  <a:schemeClr val="tx2"/>
                </a:solidFill>
              </a:rPr>
              <a:t>ФИЗИЧЕСКОЕ ВОСПИТАНИЕ</a:t>
            </a:r>
            <a:endParaRPr lang="en-US" altLang="ru-RU" b="1" dirty="0">
              <a:solidFill>
                <a:schemeClr val="tx2"/>
              </a:solidFill>
            </a:endParaRPr>
          </a:p>
        </p:txBody>
      </p:sp>
      <p:sp>
        <p:nvSpPr>
          <p:cNvPr id="19465" name="AutoShape 51"/>
          <p:cNvSpPr>
            <a:spLocks noChangeArrowheads="1"/>
          </p:cNvSpPr>
          <p:nvPr/>
        </p:nvSpPr>
        <p:spPr bwMode="gray">
          <a:xfrm>
            <a:off x="2339975" y="2565400"/>
            <a:ext cx="6264275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dirty="0" smtClean="0">
                <a:solidFill>
                  <a:schemeClr val="tx2"/>
                </a:solidFill>
              </a:rPr>
              <a:t>ГРАЖДАНСКО-ПАТРИОТИЧЕСКОЕ</a:t>
            </a:r>
            <a:endParaRPr lang="en-US" altLang="ru-RU" b="1" dirty="0">
              <a:solidFill>
                <a:schemeClr val="tx2"/>
              </a:solidFill>
            </a:endParaRPr>
          </a:p>
        </p:txBody>
      </p:sp>
      <p:sp>
        <p:nvSpPr>
          <p:cNvPr id="19466" name="AutoShape 52"/>
          <p:cNvSpPr>
            <a:spLocks noChangeArrowheads="1"/>
          </p:cNvSpPr>
          <p:nvPr/>
        </p:nvSpPr>
        <p:spPr bwMode="gray">
          <a:xfrm>
            <a:off x="1835150" y="1820863"/>
            <a:ext cx="6049963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dirty="0" smtClean="0">
                <a:solidFill>
                  <a:schemeClr val="tx2"/>
                </a:solidFill>
              </a:rPr>
              <a:t>ДУХОВНО-НРАВСТВЕННОЕ ВОСПИТАНИЕ</a:t>
            </a:r>
            <a:endParaRPr lang="en-US" altLang="ru-RU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187450" y="1700213"/>
            <a:ext cx="641350" cy="590550"/>
            <a:chOff x="2078" y="1680"/>
            <a:chExt cx="1615" cy="1615"/>
          </a:xfrm>
        </p:grpSpPr>
        <p:sp>
          <p:nvSpPr>
            <p:cNvPr id="19496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9497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8"/>
              <a:ext cx="1263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99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8" y="1940"/>
              <a:ext cx="1095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501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692275" y="2492375"/>
            <a:ext cx="669925" cy="585788"/>
            <a:chOff x="2078" y="1680"/>
            <a:chExt cx="1615" cy="1615"/>
          </a:xfrm>
        </p:grpSpPr>
        <p:sp>
          <p:nvSpPr>
            <p:cNvPr id="19490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9491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5"/>
              <a:ext cx="1263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93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8" y="1938"/>
              <a:ext cx="1095" cy="10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95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1908175" y="3429000"/>
            <a:ext cx="606425" cy="558800"/>
            <a:chOff x="2078" y="1680"/>
            <a:chExt cx="1615" cy="1615"/>
          </a:xfrm>
        </p:grpSpPr>
        <p:sp>
          <p:nvSpPr>
            <p:cNvPr id="1948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948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6" y="1854"/>
              <a:ext cx="1260" cy="12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8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6" y="1937"/>
              <a:ext cx="1099" cy="11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8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763713" y="4292600"/>
            <a:ext cx="598487" cy="604838"/>
            <a:chOff x="2078" y="1680"/>
            <a:chExt cx="1615" cy="1615"/>
          </a:xfrm>
        </p:grpSpPr>
        <p:sp>
          <p:nvSpPr>
            <p:cNvPr id="19478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9479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8"/>
              <a:ext cx="1264" cy="1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81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5" y="1939"/>
              <a:ext cx="1097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83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258888" y="5084763"/>
            <a:ext cx="620712" cy="587375"/>
            <a:chOff x="2078" y="1680"/>
            <a:chExt cx="1615" cy="1615"/>
          </a:xfrm>
        </p:grpSpPr>
        <p:sp>
          <p:nvSpPr>
            <p:cNvPr id="1947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1947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6" y="1855"/>
              <a:ext cx="1260" cy="126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7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8" y="1938"/>
              <a:ext cx="1095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 algn="ctr" eaLnBrk="1" hangingPunct="1">
                <a:defRPr/>
              </a:pPr>
              <a:endParaRPr lang="ru-RU">
                <a:latin typeface="Arial" panose="020B0604020202020204" pitchFamily="34" charset="0"/>
              </a:endParaRPr>
            </a:p>
          </p:txBody>
        </p:sp>
        <p:sp>
          <p:nvSpPr>
            <p:cNvPr id="1947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Параллакс">
  <a:themeElements>
    <a:clrScheme name="1_Параллакс 1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FFFFFF"/>
      </a:accent3>
      <a:accent4>
        <a:srgbClr val="000000"/>
      </a:accent4>
      <a:accent5>
        <a:srgbClr val="ADD2F4"/>
      </a:accent5>
      <a:accent6>
        <a:srgbClr val="73B047"/>
      </a:accent6>
      <a:hlink>
        <a:srgbClr val="3085ED"/>
      </a:hlink>
      <a:folHlink>
        <a:srgbClr val="82B6F4"/>
      </a:folHlink>
    </a:clrScheme>
    <a:fontScheme name="1_Параллакс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Параллакс 1">
        <a:dk1>
          <a:srgbClr val="000000"/>
        </a:dk1>
        <a:lt1>
          <a:srgbClr val="FFFFFF"/>
        </a:lt1>
        <a:dk2>
          <a:srgbClr val="212121"/>
        </a:dk2>
        <a:lt2>
          <a:srgbClr val="EBEBEB"/>
        </a:lt2>
        <a:accent1>
          <a:srgbClr val="30ACEC"/>
        </a:accent1>
        <a:accent2>
          <a:srgbClr val="80C34F"/>
        </a:accent2>
        <a:accent3>
          <a:srgbClr val="FFFFFF"/>
        </a:accent3>
        <a:accent4>
          <a:srgbClr val="000000"/>
        </a:accent4>
        <a:accent5>
          <a:srgbClr val="ADD2F4"/>
        </a:accent5>
        <a:accent6>
          <a:srgbClr val="73B047"/>
        </a:accent6>
        <a:hlink>
          <a:srgbClr val="3085ED"/>
        </a:hlink>
        <a:folHlink>
          <a:srgbClr val="82B6F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7_Параллакс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232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1_Параллакс</vt:lpstr>
      <vt:lpstr>7_Параллакс</vt:lpstr>
      <vt:lpstr>Введение ФГОС ООО: первый опыт, результаты и перспективы.  </vt:lpstr>
      <vt:lpstr>ВВЕДЕНИЕ ФГОС ОСНОВНОГО ОБЩЕГО ОБРАЗОВАНИЯ</vt:lpstr>
      <vt:lpstr>Задачи: </vt:lpstr>
      <vt:lpstr>Слайд 4</vt:lpstr>
      <vt:lpstr>Слайд 5</vt:lpstr>
      <vt:lpstr>ПЕДАГОГИЧЕСКИЕ КАДРЫ</vt:lpstr>
      <vt:lpstr>Слайд 7</vt:lpstr>
      <vt:lpstr>МОНИТОРИНГ КАЧЕСТВА ПО ИТОГАМ  2014-2015 учебного года</vt:lpstr>
      <vt:lpstr>НАПРАВЛЕНИЯ ВНЕУРОЧНОЙ ДЕЯТЕЛЬНОСТИ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Процессы и механизмы введения федеральных государственных образовательных стандартов дошкольного и общего образования</dc:title>
  <dc:creator>vlad</dc:creator>
  <cp:lastModifiedBy>Таганова</cp:lastModifiedBy>
  <cp:revision>110</cp:revision>
  <cp:lastPrinted>2014-10-30T22:59:20Z</cp:lastPrinted>
  <dcterms:created xsi:type="dcterms:W3CDTF">2014-10-27T07:27:09Z</dcterms:created>
  <dcterms:modified xsi:type="dcterms:W3CDTF">2015-09-01T01:39:17Z</dcterms:modified>
</cp:coreProperties>
</file>