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sldIdLst>
    <p:sldId id="310" r:id="rId2"/>
    <p:sldId id="316" r:id="rId3"/>
    <p:sldId id="314" r:id="rId4"/>
    <p:sldId id="315" r:id="rId5"/>
    <p:sldId id="317" r:id="rId6"/>
    <p:sldId id="318" r:id="rId7"/>
    <p:sldId id="319" r:id="rId8"/>
    <p:sldId id="320" r:id="rId9"/>
    <p:sldId id="321" r:id="rId10"/>
    <p:sldId id="336" r:id="rId11"/>
    <p:sldId id="259" r:id="rId12"/>
    <p:sldId id="324" r:id="rId13"/>
    <p:sldId id="256" r:id="rId14"/>
    <p:sldId id="312" r:id="rId15"/>
    <p:sldId id="327" r:id="rId16"/>
    <p:sldId id="328" r:id="rId17"/>
    <p:sldId id="329" r:id="rId18"/>
    <p:sldId id="326" r:id="rId19"/>
    <p:sldId id="330" r:id="rId20"/>
    <p:sldId id="331" r:id="rId21"/>
    <p:sldId id="332" r:id="rId22"/>
    <p:sldId id="333" r:id="rId23"/>
    <p:sldId id="261" r:id="rId24"/>
    <p:sldId id="337" r:id="rId25"/>
    <p:sldId id="335" r:id="rId26"/>
    <p:sldId id="313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ejaVu Sans" pitchFamily="34" charset="2"/>
        <a:cs typeface="DejaVu Sans" pitchFamily="34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4434" autoAdjust="0"/>
  </p:normalViewPr>
  <p:slideViewPr>
    <p:cSldViewPr>
      <p:cViewPr varScale="1">
        <p:scale>
          <a:sx n="105" d="100"/>
          <a:sy n="105" d="100"/>
        </p:scale>
        <p:origin x="-78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002060"/>
                </a:solidFill>
              </a:rPr>
              <a:t>Август</a:t>
            </a:r>
            <a:r>
              <a:rPr lang="ru-RU" b="1" i="1" baseline="0" dirty="0" smtClean="0">
                <a:solidFill>
                  <a:srgbClr val="002060"/>
                </a:solidFill>
              </a:rPr>
              <a:t> 2015</a:t>
            </a:r>
            <a:endParaRPr lang="ru-RU" b="1" i="1" dirty="0">
              <a:solidFill>
                <a:srgbClr val="002060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авг.152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21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21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21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21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Имеют курсы по ФГОС</c:v>
                </c:pt>
                <c:pt idx="1">
                  <c:v>Не имеют курсы по ФГОС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0"/>
      </c:pieChart>
      <c:spPr>
        <a:noFill/>
        <a:ln w="25361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5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baseline="0" dirty="0" smtClean="0">
                <a:solidFill>
                  <a:srgbClr val="002060"/>
                </a:solidFill>
              </a:rPr>
              <a:t>Октябрь 2015</a:t>
            </a:r>
            <a:endParaRPr lang="ru-RU" b="1" i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5259615384615368"/>
          <c:y val="5.860096139667934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авг.152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11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11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11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11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1"/>
                <c:pt idx="0">
                  <c:v>Имеют курсы по ФГОС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firstSliceAng val="0"/>
      </c:pieChart>
      <c:spPr>
        <a:noFill/>
        <a:ln w="25348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5.5900189390539791E-2"/>
          <c:y val="0.12051062123040952"/>
          <c:w val="0.84057971014492761"/>
          <c:h val="0.548354401645740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0185613422553251"/>
                  <c:y val="-3.587172046797063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393" b="1" dirty="0" smtClean="0"/>
                      <a:t>72</a:t>
                    </a:r>
                    <a:r>
                      <a:rPr lang="en-US" sz="2393" dirty="0" smtClean="0"/>
                      <a:t>%</a:t>
                    </a:r>
                    <a:endParaRPr lang="en-US" sz="24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8.89220219429252E-2"/>
                  <c:y val="-1.494655019498776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393" b="1" dirty="0" smtClean="0"/>
                      <a:t>10</a:t>
                    </a:r>
                    <a:r>
                      <a:rPr lang="en-US" sz="2393" dirty="0" smtClean="0"/>
                      <a:t>%</a:t>
                    </a:r>
                    <a:endParaRPr lang="en-US" sz="2400" dirty="0"/>
                  </a:p>
                </c:rich>
              </c:tx>
              <c:spPr/>
              <c:dLblPos val="bestFit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14227523510868029"/>
                  <c:y val="-3.886103050696818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393" b="1" dirty="0" smtClean="0"/>
                      <a:t>18</a:t>
                    </a:r>
                    <a:r>
                      <a:rPr lang="en-US" sz="2393" dirty="0" smtClean="0"/>
                      <a:t>%</a:t>
                    </a:r>
                    <a:endParaRPr lang="en-US" sz="2400" dirty="0"/>
                  </a:p>
                </c:rich>
              </c:tx>
              <c:spPr/>
              <c:dLblPos val="bestFit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pPr>
              <a:noFill/>
              <a:ln w="25346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Лист1!$A$2:$A$12</c:f>
              <c:strCache>
                <c:ptCount val="4"/>
                <c:pt idx="0">
                  <c:v>уровень</c:v>
                </c:pt>
                <c:pt idx="1">
                  <c:v>за создание площадки</c:v>
                </c:pt>
                <c:pt idx="2">
                  <c:v>против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 formatCode="General">
                  <c:v>0</c:v>
                </c:pt>
                <c:pt idx="1">
                  <c:v>0.72000000000000008</c:v>
                </c:pt>
                <c:pt idx="2">
                  <c:v>0.1</c:v>
                </c:pt>
                <c:pt idx="3">
                  <c:v>0.18000000000000002</c:v>
                </c:pt>
                <c:pt idx="6" formatCode="General">
                  <c:v>0</c:v>
                </c:pt>
              </c:numCache>
            </c:numRef>
          </c:val>
        </c:ser>
      </c:pie3DChart>
      <c:spPr>
        <a:noFill/>
        <a:ln w="25346">
          <a:noFill/>
        </a:ln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wMode val="edge"/>
          <c:hMode val="edge"/>
          <c:x val="0.14469125904716462"/>
          <c:y val="0.72931682197443437"/>
          <c:w val="0.90704525570667305"/>
          <c:h val="0.94918165430663459"/>
        </c:manualLayout>
      </c:layout>
      <c:txPr>
        <a:bodyPr/>
        <a:lstStyle/>
        <a:p>
          <a:pPr>
            <a:defRPr sz="1795" b="1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0256838"/>
            <a:ext cx="0" cy="2189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595475" y="-10256838"/>
            <a:ext cx="29192538" cy="2189480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024313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endParaRPr lang="ru-RU" alt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endParaRPr lang="ru-RU" alt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30432-D5A2-4A7A-B55B-FB2656DC494E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9316A-3FC9-4E2B-AA02-FC886C03BB0E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525463"/>
            <a:ext cx="2054225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25463"/>
            <a:ext cx="6011863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36BB4-0846-4D16-A079-6E9EA730257F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18488" cy="12414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9D96F-4FB3-4B81-849D-413F3631CFE7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A94B-6738-4F5D-8F6A-11598D5B85FA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32552-48B1-4132-9F9E-CE7F58BD82FD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250" cy="416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5000"/>
            <a:ext cx="4033838" cy="416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BC0B6-243B-4B80-AAD2-BA7D93BF462A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DB0F5-C0C8-4811-9A61-6ADD7901B555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6A0DD-4E6D-47FD-A00B-26BD66C820A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FEFF4-B01B-411F-870E-AE2CBB71FA50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D36A1-37CB-4C48-81FE-7110AB1BB53B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D1EF5-E83F-42FF-B7FF-92B9B06E65F7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5463"/>
            <a:ext cx="8218488" cy="124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18488" cy="416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anose="020B0604030504040204" pitchFamily="34" charset="0"/>
              <a:buNone/>
              <a:defRPr/>
            </a:pPr>
            <a:endParaRPr lang="ru-RU" altLang="ru-RU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3A566E"/>
              </a:buClr>
              <a:buSzPct val="100000"/>
              <a:buFont typeface="Tahoma" pitchFamily="34" charset="0"/>
              <a:buNone/>
              <a:defRPr sz="1200">
                <a:solidFill>
                  <a:srgbClr val="3A566E"/>
                </a:solidFill>
                <a:latin typeface="DejaVu Sans" pitchFamily="34" charset="2"/>
              </a:defRPr>
            </a:lvl1pPr>
          </a:lstStyle>
          <a:p>
            <a:fld id="{0B063AD3-4977-404D-8034-61C719781276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 advClick="0" advTm="5000">
    <p:dissolve/>
  </p:transition>
  <p:txStyles>
    <p:titleStyle>
      <a:lvl1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pitchFamily="34" charset="0"/>
        <a:defRPr sz="3800">
          <a:solidFill>
            <a:srgbClr val="3A566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pitchFamily="34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pitchFamily="34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pitchFamily="34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pitchFamily="34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5pPr>
      <a:lvl6pPr marL="4572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6pPr>
      <a:lvl7pPr marL="9144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7pPr>
      <a:lvl8pPr marL="1371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8pPr>
      <a:lvl9pPr marL="18288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3A566E"/>
        </a:buClr>
        <a:buSzPct val="100000"/>
        <a:buFont typeface="Tahoma" charset="0"/>
        <a:defRPr sz="3800">
          <a:solidFill>
            <a:srgbClr val="3A566E"/>
          </a:solidFill>
          <a:latin typeface="Tahoma" charset="0"/>
          <a:ea typeface="DejaVu Sans" charset="0"/>
          <a:cs typeface="DejaVu Sans" charset="0"/>
        </a:defRPr>
      </a:lvl9pPr>
    </p:titleStyle>
    <p:bodyStyle>
      <a:lvl1pPr marL="331788" indent="-331788" algn="l" defTabSz="449263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Clr>
          <a:srgbClr val="3A566E"/>
        </a:buClr>
        <a:buSzPct val="100000"/>
        <a:buFont typeface="Tahoma" pitchFamily="34" charset="0"/>
        <a:buChar char="•"/>
        <a:defRPr sz="3000">
          <a:solidFill>
            <a:srgbClr val="3A566E"/>
          </a:solidFill>
          <a:latin typeface="+mn-lt"/>
          <a:ea typeface="+mn-ea"/>
          <a:cs typeface="+mn-cs"/>
        </a:defRPr>
      </a:lvl1pPr>
      <a:lvl2pPr marL="731838" indent="-274638" algn="l" defTabSz="449263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3A566E"/>
        </a:buClr>
        <a:buSzPct val="100000"/>
        <a:buFont typeface="Tahoma" pitchFamily="34" charset="0"/>
        <a:buChar char="–"/>
        <a:defRPr sz="2800">
          <a:solidFill>
            <a:srgbClr val="3A566E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3A566E"/>
        </a:buClr>
        <a:buSzPct val="100000"/>
        <a:buFont typeface="Tahoma" pitchFamily="34" charset="0"/>
        <a:buChar char="•"/>
        <a:defRPr sz="2400">
          <a:solidFill>
            <a:srgbClr val="3A566E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3A566E"/>
        </a:buClr>
        <a:buSzPct val="100000"/>
        <a:buFont typeface="Tahoma" pitchFamily="34" charset="0"/>
        <a:buChar char="–"/>
        <a:defRPr sz="2000">
          <a:solidFill>
            <a:srgbClr val="3A566E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3A566E"/>
        </a:buClr>
        <a:buSzPct val="100000"/>
        <a:buFont typeface="Tahoma" pitchFamily="34" charset="0"/>
        <a:buChar char="»"/>
        <a:defRPr sz="2000">
          <a:solidFill>
            <a:srgbClr val="3A566E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3A566E"/>
        </a:buClr>
        <a:buSzPct val="100000"/>
        <a:buFont typeface="Tahoma" charset="0"/>
        <a:buChar char="»"/>
        <a:defRPr sz="2000">
          <a:solidFill>
            <a:srgbClr val="3A566E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3A566E"/>
        </a:buClr>
        <a:buSzPct val="100000"/>
        <a:buFont typeface="Tahoma" charset="0"/>
        <a:buChar char="»"/>
        <a:defRPr sz="2000">
          <a:solidFill>
            <a:srgbClr val="3A566E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3A566E"/>
        </a:buClr>
        <a:buSzPct val="100000"/>
        <a:buFont typeface="Tahoma" charset="0"/>
        <a:buChar char="»"/>
        <a:defRPr sz="2000">
          <a:solidFill>
            <a:srgbClr val="3A566E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3A566E"/>
        </a:buClr>
        <a:buSzPct val="100000"/>
        <a:buFont typeface="Tahoma" charset="0"/>
        <a:buChar char="»"/>
        <a:defRPr sz="2000">
          <a:solidFill>
            <a:srgbClr val="3A566E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Q\Desktop\---%20&#1051;&#1102;&#1073;&#1086;&#1074;&#1100;%20&#1089;&#1080;&#1085;&#1077;&#1075;&#1086;%20&#1094;&#1074;&#1077;&#1090;&#1072;_Popp%20-%20Cour%20&#1086;&#1088;&#1082;&#1077;&#1089;&#1090;&#1088;%20&#1055;&#1086;&#1083;&#1103;%20&#1052;&#1086;&#1088;&#1080;&#1072;---%20(mp3ostrov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730375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C00000"/>
                </a:solidFill>
              </a:rPr>
              <a:t/>
            </a:r>
            <a:br>
              <a:rPr lang="ru-RU" altLang="ru-RU" sz="4000" b="1" i="1" smtClean="0">
                <a:solidFill>
                  <a:srgbClr val="C00000"/>
                </a:solidFill>
              </a:rPr>
            </a:br>
            <a:r>
              <a:rPr lang="ru-RU" altLang="ru-RU" sz="4000" b="1" i="1" smtClean="0">
                <a:solidFill>
                  <a:srgbClr val="C00000"/>
                </a:solidFill>
              </a:rPr>
              <a:t>Тема доклада: </a:t>
            </a:r>
            <a:br>
              <a:rPr lang="ru-RU" altLang="ru-RU" sz="4000" b="1" i="1" smtClean="0">
                <a:solidFill>
                  <a:srgbClr val="C00000"/>
                </a:solidFill>
              </a:rPr>
            </a:br>
            <a:r>
              <a:rPr lang="ru-RU" altLang="ru-RU" sz="4000" b="1" i="1" smtClean="0">
                <a:solidFill>
                  <a:srgbClr val="C00000"/>
                </a:solidFill>
              </a:rPr>
              <a:t>«</a:t>
            </a:r>
            <a:r>
              <a:rPr lang="ru-RU" altLang="ru-RU" sz="2800" b="1" i="1" smtClean="0">
                <a:solidFill>
                  <a:srgbClr val="C00000"/>
                </a:solidFill>
              </a:rPr>
              <a:t>Промежуточные итоги введения ФГОС дошкольного образования </a:t>
            </a:r>
            <a:br>
              <a:rPr lang="ru-RU" altLang="ru-RU" sz="2800" b="1" i="1" smtClean="0">
                <a:solidFill>
                  <a:srgbClr val="C00000"/>
                </a:solidFill>
              </a:rPr>
            </a:br>
            <a:r>
              <a:rPr lang="ru-RU" altLang="ru-RU" sz="2800" b="1" i="1" smtClean="0">
                <a:solidFill>
                  <a:srgbClr val="C00000"/>
                </a:solidFill>
              </a:rPr>
              <a:t>в МБДОУ № 10»</a:t>
            </a:r>
            <a:br>
              <a:rPr lang="ru-RU" altLang="ru-RU" sz="2800" b="1" i="1" smtClean="0">
                <a:solidFill>
                  <a:srgbClr val="C00000"/>
                </a:solidFill>
              </a:rPr>
            </a:br>
            <a:endParaRPr lang="ru-RU" altLang="ru-RU" sz="2800" b="1" i="1" smtClean="0">
              <a:solidFill>
                <a:srgbClr val="0070C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97425"/>
            <a:ext cx="6400800" cy="1752600"/>
          </a:xfrm>
        </p:spPr>
        <p:txBody>
          <a:bodyPr/>
          <a:lstStyle/>
          <a:p>
            <a:endParaRPr lang="ru-RU" altLang="ru-RU" b="1" i="1" smtClean="0">
              <a:solidFill>
                <a:srgbClr val="C00000"/>
              </a:solidFill>
            </a:endParaRPr>
          </a:p>
          <a:p>
            <a:endParaRPr lang="ru-RU" altLang="ru-RU" sz="2800" b="1" i="1" smtClean="0">
              <a:solidFill>
                <a:srgbClr val="C00000"/>
              </a:solidFill>
            </a:endParaRPr>
          </a:p>
        </p:txBody>
      </p:sp>
      <p:pic>
        <p:nvPicPr>
          <p:cNvPr id="5" name="--- Любовь синего цвета_Popp - Cour оркестр Поля Мориа---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--- Любовь синего цвета_Popp - Cour оркестр Поля Мориа---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3816350" cy="275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240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85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338" y="836613"/>
            <a:ext cx="883761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0075" cy="936625"/>
          </a:xfrm>
        </p:spPr>
        <p:txBody>
          <a:bodyPr lIns="0" tIns="0" rIns="0" bIns="0"/>
          <a:lstStyle/>
          <a:p>
            <a:pPr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 smtClean="0">
                <a:solidFill>
                  <a:srgbClr val="C00000"/>
                </a:solidFill>
                <a:cs typeface="Tahoma" pitchFamily="34" charset="0"/>
              </a:rPr>
              <a:t>Результаты </a:t>
            </a:r>
            <a:br>
              <a:rPr lang="ru-RU" altLang="ru-RU" sz="2000" b="1" i="1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ru-RU" altLang="ru-RU" sz="2000" b="1" i="1" smtClean="0">
                <a:solidFill>
                  <a:srgbClr val="C00000"/>
                </a:solidFill>
                <a:cs typeface="Tahoma" pitchFamily="34" charset="0"/>
              </a:rPr>
              <a:t>анкетирования родителей, с целью выявления их отношения к созданию инновационной площадки </a:t>
            </a:r>
            <a:br>
              <a:rPr lang="ru-RU" altLang="ru-RU" sz="2000" b="1" i="1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ru-RU" altLang="ru-RU" sz="2000" b="1" i="1" smtClean="0">
                <a:solidFill>
                  <a:srgbClr val="C00000"/>
                </a:solidFill>
                <a:cs typeface="Tahoma" pitchFamily="34" charset="0"/>
              </a:rPr>
              <a:t>на базе ДОУ по духовно – нравственному воспитанию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844675"/>
            <a:ext cx="8220075" cy="4076700"/>
          </a:xfrm>
        </p:spPr>
        <p:txBody>
          <a:bodyPr lIns="0" tIns="0" rIns="0" bIns="0" anchor="ctr"/>
          <a:lstStyle/>
          <a:p>
            <a:endParaRPr lang="ru-RU" altLang="ru-RU" sz="2000" b="1" i="1" smtClean="0">
              <a:solidFill>
                <a:srgbClr val="7030A0"/>
              </a:solidFill>
            </a:endParaRPr>
          </a:p>
        </p:txBody>
      </p:sp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463550" y="1601788"/>
          <a:ext cx="785495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5138" y="-4763"/>
            <a:ext cx="8218487" cy="1241426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FF0000"/>
                </a:solidFill>
              </a:rPr>
              <a:t>Цель и задачи инновационной деятельности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684213" y="1217613"/>
            <a:ext cx="8218487" cy="3660775"/>
          </a:xfrm>
        </p:spPr>
        <p:txBody>
          <a:bodyPr/>
          <a:lstStyle/>
          <a:p>
            <a:pPr marL="0" indent="0">
              <a:buFont typeface="Tahoma" pitchFamily="34" charset="0"/>
              <a:buNone/>
            </a:pPr>
            <a:r>
              <a:rPr lang="ru-RU" altLang="ru-RU" sz="2400" b="1" i="1" smtClean="0">
                <a:solidFill>
                  <a:srgbClr val="002060"/>
                </a:solidFill>
              </a:rPr>
              <a:t>Цель инновационной деятельности</a:t>
            </a:r>
            <a:r>
              <a:rPr lang="ru-RU" altLang="ru-RU" sz="2400" i="1" smtClean="0">
                <a:solidFill>
                  <a:srgbClr val="002060"/>
                </a:solidFill>
              </a:rPr>
              <a:t>: разработка и апробация модели духовно-нравственного и патриотического воспитания дошкольников. 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400" b="1" i="1" u="sng" smtClean="0">
                <a:solidFill>
                  <a:srgbClr val="002060"/>
                </a:solidFill>
              </a:rPr>
              <a:t>Основные задачи: </a:t>
            </a:r>
            <a:endParaRPr lang="ru-RU" altLang="ru-RU" sz="2400" b="1" i="1" smtClean="0">
              <a:solidFill>
                <a:srgbClr val="002060"/>
              </a:solidFill>
            </a:endParaRPr>
          </a:p>
          <a:p>
            <a:pPr marL="0" indent="0"/>
            <a:r>
              <a:rPr lang="ru-RU" altLang="ru-RU" sz="2400" i="1" smtClean="0">
                <a:solidFill>
                  <a:srgbClr val="002060"/>
                </a:solidFill>
              </a:rPr>
              <a:t>создать в учреждении оптимальные условия для инновационной деятельности;</a:t>
            </a:r>
          </a:p>
          <a:p>
            <a:pPr marL="0" indent="0"/>
            <a:r>
              <a:rPr lang="ru-RU" altLang="ru-RU" sz="2400" i="1" smtClean="0">
                <a:solidFill>
                  <a:srgbClr val="002060"/>
                </a:solidFill>
              </a:rPr>
              <a:t>подготовить педагогический коллектив к работе в инновационном режиме; </a:t>
            </a:r>
          </a:p>
          <a:p>
            <a:pPr marL="0" indent="0"/>
            <a:r>
              <a:rPr lang="ru-RU" altLang="ru-RU" sz="2400" i="1" smtClean="0">
                <a:solidFill>
                  <a:srgbClr val="002060"/>
                </a:solidFill>
              </a:rPr>
              <a:t>определить возможности ДОУ для духовно-нравственного и патриотического воспитания детей, для дальнейшей работы всех участников образовательных отношений, формулировка проблем;</a:t>
            </a:r>
          </a:p>
          <a:p>
            <a:pPr marL="0" indent="0"/>
            <a:r>
              <a:rPr lang="ru-RU" altLang="ru-RU" sz="2400" i="1" smtClean="0">
                <a:solidFill>
                  <a:srgbClr val="002060"/>
                </a:solidFill>
              </a:rPr>
              <a:t>подготовить программно-методическое обеспечение инновационной деятельности.</a:t>
            </a:r>
          </a:p>
          <a:p>
            <a:pPr marL="0" indent="0"/>
            <a:endParaRPr lang="ru-RU" altLang="ru-RU" sz="20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79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i="1">
              <a:solidFill>
                <a:srgbClr val="C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29600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 algn="ctr" eaLnBrk="1" hangingPunct="1">
              <a:spcBef>
                <a:spcPts val="6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400" b="1" i="1">
                <a:solidFill>
                  <a:srgbClr val="C00000"/>
                </a:solidFill>
              </a:rPr>
              <a:t>Нормативно- правовая база площадки: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1. Конституция Российской Федерации, 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2. Доктрина национальной безопасности (сохранение национальной идентичности и территориальной целостности России) 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3.Национальная доктрина образования в РФ (историческая преемственность поколений, сохранение и развитие национальной культуры). 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4.Федеральная программа «Патриотическое воспитание» (Воспитание граждан на традициях духовно-нравственных ценностей российской культуры…) 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5. Приоритетный национальный проект "Образование"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6. Концепция «Духовно-нравственное развитие и воспитание гражданина России»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7.Закон «Об образовании» в РФ</a:t>
            </a:r>
          </a:p>
          <a:p>
            <a:pPr marL="331788" indent="-331788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</a:rPr>
              <a:t>8.ФГОС дошкольного образования</a:t>
            </a:r>
          </a:p>
          <a:p>
            <a:pPr marL="331788" indent="-331788" eaLnBrk="1" hangingPunct="1">
              <a:spcBef>
                <a:spcPts val="650"/>
              </a:spcBef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altLang="ru-RU" sz="2600" b="1" i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2286000" y="227488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со всеми участниками инновационной деятельности разделена на несколько </a:t>
            </a:r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направлений (блоков),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реализующихся с 1 младшей группы до подготовительной к школе группы: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с отечественным литературным наследием.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Фольклор;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Азбука нравственного воспитания;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Декоративно – прикладное искусство;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воспитание;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Краеведение;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Прямоугольник 8"/>
          <p:cNvSpPr>
            <a:spLocks noChangeArrowheads="1"/>
          </p:cNvSpPr>
          <p:nvPr/>
        </p:nvSpPr>
        <p:spPr bwMode="auto">
          <a:xfrm>
            <a:off x="971550" y="549275"/>
            <a:ext cx="7416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>
              <a:tabLst>
                <a:tab pos="5727700" algn="l"/>
              </a:tabLst>
            </a:pPr>
            <a:r>
              <a:rPr lang="ru-RU" altLang="ru-RU" sz="2400" b="1" i="1">
                <a:solidFill>
                  <a:srgbClr val="C00000"/>
                </a:solidFill>
                <a:cs typeface="Tahoma" pitchFamily="34" charset="0"/>
              </a:rPr>
              <a:t>Работа со всеми участниками инновационной деятельности разделена на несколько направлений (блоков), реализующихся с 1 младшей группы до подготовительной к школе группы:</a:t>
            </a:r>
          </a:p>
          <a:p>
            <a:pPr indent="342900" algn="just">
              <a:tabLst>
                <a:tab pos="5727700" algn="l"/>
              </a:tabLst>
            </a:pPr>
            <a:endParaRPr lang="ru-RU" altLang="ru-RU" sz="2400" b="1" i="1">
              <a:solidFill>
                <a:srgbClr val="C00000"/>
              </a:solidFill>
              <a:cs typeface="Tahoma" pitchFamily="34" charset="0"/>
            </a:endParaRPr>
          </a:p>
          <a:p>
            <a:pPr marL="742950" lvl="1" indent="-285750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Ознакомление с отечественным литературным наследием;</a:t>
            </a: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Фольклор;</a:t>
            </a: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Азбука нравственного воспитания;</a:t>
            </a: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Декоративно – прикладное искусство;</a:t>
            </a: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Патриотическое воспитание;</a:t>
            </a: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Краеведение;</a:t>
            </a:r>
          </a:p>
          <a:p>
            <a:pPr indent="342900" algn="just">
              <a:tabLst>
                <a:tab pos="5727700" algn="l"/>
              </a:tabLst>
            </a:pPr>
            <a:r>
              <a:rPr lang="ru-RU" altLang="ru-RU" sz="2400" b="1" i="1">
                <a:solidFill>
                  <a:srgbClr val="0070C0"/>
                </a:solidFill>
                <a:cs typeface="Tahoma" pitchFamily="34" charset="0"/>
              </a:rPr>
              <a:t> 7.Семья</a:t>
            </a:r>
          </a:p>
          <a:p>
            <a:pPr marL="742950" lvl="1" indent="-285750" algn="just">
              <a:buFont typeface="Tahoma" pitchFamily="34" charset="0"/>
              <a:buAutoNum type="arabicPeriod"/>
              <a:tabLst>
                <a:tab pos="5727700" algn="l"/>
              </a:tabLst>
            </a:pPr>
            <a:endParaRPr lang="ru-RU" altLang="ru-RU" sz="240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23" y="404665"/>
            <a:ext cx="5046282" cy="3784712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852936"/>
            <a:ext cx="4661033" cy="34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 bwMode="auto">
          <a:xfrm>
            <a:off x="4052888" y="190500"/>
            <a:ext cx="2319337" cy="1576388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На главной площади посёлка</a:t>
            </a:r>
          </a:p>
        </p:txBody>
      </p:sp>
      <p:sp>
        <p:nvSpPr>
          <p:cNvPr id="7" name="Облако 6"/>
          <p:cNvSpPr/>
          <p:nvPr/>
        </p:nvSpPr>
        <p:spPr bwMode="auto">
          <a:xfrm>
            <a:off x="2843213" y="4818063"/>
            <a:ext cx="2376487" cy="1779587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Чтим память дедов и отцов…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187" y="314096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 bwMode="auto">
          <a:xfrm>
            <a:off x="457200" y="3209925"/>
            <a:ext cx="2808288" cy="1590675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Провожаем зиму, встречаем весну…</a:t>
            </a:r>
          </a:p>
        </p:txBody>
      </p:sp>
      <p:sp>
        <p:nvSpPr>
          <p:cNvPr id="7" name="Облако 6"/>
          <p:cNvSpPr/>
          <p:nvPr/>
        </p:nvSpPr>
        <p:spPr bwMode="auto">
          <a:xfrm>
            <a:off x="5003800" y="1357313"/>
            <a:ext cx="3455988" cy="1868487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Праздник Сретения </a:t>
            </a:r>
          </a:p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«Как зима с весной повстречались»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56" y="223180"/>
            <a:ext cx="3981912" cy="2986434"/>
          </a:xfrm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18078"/>
            <a:ext cx="4399889" cy="3299917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211" y="525463"/>
            <a:ext cx="4159415" cy="311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24" y="383216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281" y="3645024"/>
            <a:ext cx="4029708" cy="302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 bwMode="auto">
          <a:xfrm>
            <a:off x="3203575" y="2708275"/>
            <a:ext cx="2736850" cy="2178050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sz="2000" b="1" i="1"/>
              <a:t>Коляда, коляда, отворяй ворота…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18488" cy="31115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Жаркие, зимние, наши!!!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90874"/>
            <a:ext cx="6984775" cy="5238581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9616"/>
            <a:ext cx="4111857" cy="3083893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444" y="339350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278" y="273462"/>
            <a:ext cx="3834634" cy="287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74" y="3429663"/>
            <a:ext cx="4135748" cy="310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 bwMode="auto">
          <a:xfrm>
            <a:off x="3340100" y="2511425"/>
            <a:ext cx="2767013" cy="1347788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Кружок «Маленькие кулинары»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18488" cy="1241425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FF0000"/>
                </a:solidFill>
              </a:rPr>
              <a:t>Утвержден </a:t>
            </a:r>
            <a:br>
              <a:rPr lang="ru-RU" altLang="ru-RU" sz="2400" b="1" i="1" smtClean="0">
                <a:solidFill>
                  <a:srgbClr val="FF0000"/>
                </a:solidFill>
              </a:rPr>
            </a:br>
            <a:r>
              <a:rPr lang="ru-RU" altLang="ru-RU" sz="2400" b="1" i="1" smtClean="0">
                <a:solidFill>
                  <a:srgbClr val="FF0000"/>
                </a:solidFill>
              </a:rPr>
              <a:t>приказом </a:t>
            </a:r>
            <a:br>
              <a:rPr lang="ru-RU" altLang="ru-RU" sz="2400" b="1" i="1" smtClean="0">
                <a:solidFill>
                  <a:srgbClr val="FF0000"/>
                </a:solidFill>
              </a:rPr>
            </a:br>
            <a:r>
              <a:rPr lang="ru-RU" altLang="ru-RU" sz="2400" b="1" i="1" smtClean="0">
                <a:solidFill>
                  <a:srgbClr val="FF0000"/>
                </a:solidFill>
              </a:rPr>
              <a:t>Министерства образования и науки </a:t>
            </a:r>
            <a:br>
              <a:rPr lang="ru-RU" altLang="ru-RU" sz="2400" b="1" i="1" smtClean="0">
                <a:solidFill>
                  <a:srgbClr val="FF0000"/>
                </a:solidFill>
              </a:rPr>
            </a:br>
            <a:r>
              <a:rPr lang="ru-RU" altLang="ru-RU" sz="2400" b="1" i="1" smtClean="0">
                <a:solidFill>
                  <a:srgbClr val="FF0000"/>
                </a:solidFill>
              </a:rPr>
              <a:t>Российской Федерации</a:t>
            </a:r>
            <a:br>
              <a:rPr lang="ru-RU" altLang="ru-RU" sz="2400" b="1" i="1" smtClean="0">
                <a:solidFill>
                  <a:srgbClr val="FF0000"/>
                </a:solidFill>
              </a:rPr>
            </a:br>
            <a:r>
              <a:rPr lang="ru-RU" altLang="ru-RU" sz="2400" b="1" i="1" smtClean="0">
                <a:solidFill>
                  <a:srgbClr val="FF0000"/>
                </a:solidFill>
              </a:rPr>
              <a:t>от 17 октября 2013 г. № 1155</a:t>
            </a:r>
            <a:endParaRPr lang="ru-RU" altLang="ru-RU" sz="2400" i="1" smtClean="0">
              <a:solidFill>
                <a:srgbClr val="FF000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18488" cy="416401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Tahoma" pitchFamily="34" charset="0"/>
              <a:buNone/>
            </a:pPr>
            <a:endParaRPr lang="ru-RU" altLang="ru-RU" b="1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 typeface="Tahoma" pitchFamily="34" charset="0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altLang="ru-RU" smtClean="0"/>
          </a:p>
          <a:p>
            <a:pPr marL="0" indent="0">
              <a:buFont typeface="Tahoma" pitchFamily="34" charset="0"/>
              <a:buNone/>
            </a:pPr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719712"/>
            <a:ext cx="329565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240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84984"/>
            <a:ext cx="4535488" cy="34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 bwMode="auto">
          <a:xfrm>
            <a:off x="539750" y="3300413"/>
            <a:ext cx="3144838" cy="849312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sz="2000" b="1" i="1"/>
              <a:t>«У колодца»</a:t>
            </a:r>
          </a:p>
        </p:txBody>
      </p:sp>
      <p:sp>
        <p:nvSpPr>
          <p:cNvPr id="5" name="Облако 4"/>
          <p:cNvSpPr/>
          <p:nvPr/>
        </p:nvSpPr>
        <p:spPr bwMode="auto">
          <a:xfrm>
            <a:off x="4908550" y="2349500"/>
            <a:ext cx="2976563" cy="1223963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b="1" i="1"/>
              <a:t>«Русская березонька»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11560" y="258900"/>
            <a:ext cx="33843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288733" y="173744"/>
            <a:ext cx="3570331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748841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95" y="357126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 bwMode="auto">
          <a:xfrm>
            <a:off x="2576513" y="2346325"/>
            <a:ext cx="2940050" cy="1916113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sz="2000" b="1" i="1"/>
              <a:t>70 лет Победы</a:t>
            </a:r>
          </a:p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sz="2000" b="1" i="1"/>
              <a:t>Я помню, я горжусь!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446" y="332656"/>
            <a:ext cx="4239562" cy="290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4603"/>
            <a:ext cx="3555486" cy="297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 bwMode="auto">
          <a:xfrm>
            <a:off x="3348038" y="1989138"/>
            <a:ext cx="2736850" cy="1511300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sz="1600" b="1" i="1"/>
              <a:t>«Жаворонки» по празднику прилёта птиц «Сорок сороков»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2728" y="3383448"/>
            <a:ext cx="4559509" cy="311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716" y="338344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 bwMode="auto">
          <a:xfrm>
            <a:off x="3203575" y="5203825"/>
            <a:ext cx="2592388" cy="1468438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buClr>
                <a:srgbClr val="003300"/>
              </a:buClr>
              <a:buSzPct val="100000"/>
              <a:buFont typeface="Tahoma" pitchFamily="34" charset="0"/>
              <a:buNone/>
            </a:pPr>
            <a:r>
              <a:rPr lang="ru-RU" altLang="ru-RU" sz="1600" b="1" i="1"/>
              <a:t>Выставка букетов и композиций «Вальс цветов»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79425" y="1889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3A566E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>
                <a:solidFill>
                  <a:srgbClr val="C00000"/>
                </a:solidFill>
              </a:rPr>
              <a:t>Локальные акты и методические материалы: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68313" y="1531938"/>
            <a:ext cx="8229600" cy="532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Положение о рабочей (творческой группе)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Этапы инновационной деятельности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Организационное обеспечение инновационной деятельности  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Карта содержания инновационной работы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Информационно-методическое обеспечение по духовно-нравственному и патриотическому воспитанию дошкольников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Модель педагога ДОУ, работающего в режиме инноваций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Модель выпускника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Положение об инновационной площадке</a:t>
            </a:r>
          </a:p>
          <a:p>
            <a:pPr marL="342900" indent="-342900" algn="just">
              <a:lnSpc>
                <a:spcPct val="85000"/>
              </a:lnSpc>
              <a:spcBef>
                <a:spcPts val="750"/>
              </a:spcBef>
              <a:buClr>
                <a:srgbClr val="3A566E"/>
              </a:buClr>
              <a:buSzPct val="100000"/>
              <a:buFont typeface="Tahoma" pitchFamily="34" charset="0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000" b="1" i="1">
                <a:solidFill>
                  <a:srgbClr val="0070C0"/>
                </a:solidFill>
                <a:cs typeface="Tahoma" pitchFamily="34" charset="0"/>
              </a:rPr>
              <a:t> Ожидаемые результаты и критерии их оценки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25538"/>
            <a:ext cx="8837612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22288" y="409575"/>
            <a:ext cx="8218487" cy="1241425"/>
          </a:xfrm>
        </p:spPr>
        <p:txBody>
          <a:bodyPr/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>Результаты первого года работы:</a:t>
            </a:r>
            <a:endParaRPr lang="ru-RU" altLang="ru-RU" sz="3200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522288" y="1404938"/>
            <a:ext cx="8218487" cy="4164012"/>
          </a:xfrm>
        </p:spPr>
        <p:txBody>
          <a:bodyPr/>
          <a:lstStyle/>
          <a:p>
            <a:r>
              <a:rPr lang="ru-RU" altLang="ru-RU" sz="2400" b="1" i="1" smtClean="0"/>
              <a:t>У педагогов повысился уровень теоретических знаний по вопросам духовно – нравственного воспитания;</a:t>
            </a:r>
          </a:p>
          <a:p>
            <a:r>
              <a:rPr lang="ru-RU" altLang="ru-RU" sz="2400" b="1" i="1" smtClean="0"/>
              <a:t>Педагогический коллектив готов к работе в режиме инноваций;</a:t>
            </a:r>
          </a:p>
          <a:p>
            <a:r>
              <a:rPr lang="ru-RU" altLang="ru-RU" sz="2400" b="1" i="1" smtClean="0"/>
              <a:t>Создана нормативная база инновационной площадки;</a:t>
            </a:r>
          </a:p>
          <a:p>
            <a:r>
              <a:rPr lang="ru-RU" altLang="ru-RU" sz="2400" b="1" i="1" smtClean="0"/>
              <a:t>Разработан диагностический инструментарий;</a:t>
            </a:r>
          </a:p>
          <a:p>
            <a:r>
              <a:rPr lang="ru-RU" altLang="ru-RU" sz="2400" b="1" i="1" smtClean="0"/>
              <a:t>Приобретено методическое обеспечение и литература для детей;</a:t>
            </a:r>
          </a:p>
          <a:p>
            <a:r>
              <a:rPr lang="ru-RU" altLang="ru-RU" sz="2400" b="1" i="1" smtClean="0"/>
              <a:t>Учреждение готово к дальнейшей реализации ФГОС дошкольного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1763713" y="5373688"/>
            <a:ext cx="5486400" cy="568325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C00000"/>
                </a:solidFill>
              </a:rPr>
              <a:t/>
            </a:r>
            <a:br>
              <a:rPr lang="ru-RU" altLang="ru-RU" sz="2400" smtClean="0">
                <a:solidFill>
                  <a:srgbClr val="C00000"/>
                </a:solidFill>
              </a:rPr>
            </a:br>
            <a:r>
              <a:rPr lang="ru-RU" altLang="ru-RU" sz="2400" smtClean="0">
                <a:solidFill>
                  <a:srgbClr val="C00000"/>
                </a:solidFill>
              </a:rPr>
              <a:t/>
            </a:r>
            <a:br>
              <a:rPr lang="ru-RU" altLang="ru-RU" sz="2400" smtClean="0">
                <a:solidFill>
                  <a:srgbClr val="C00000"/>
                </a:solidFill>
              </a:rPr>
            </a:br>
            <a:r>
              <a:rPr lang="ru-RU" altLang="ru-RU" sz="2400" smtClean="0">
                <a:solidFill>
                  <a:srgbClr val="C00000"/>
                </a:solidFill>
              </a:rPr>
              <a:t>Спасибо за внимание !</a:t>
            </a:r>
            <a:br>
              <a:rPr lang="ru-RU" altLang="ru-RU" sz="2400" smtClean="0">
                <a:solidFill>
                  <a:srgbClr val="C00000"/>
                </a:solidFill>
              </a:rPr>
            </a:br>
            <a:r>
              <a:rPr lang="ru-RU" altLang="ru-RU" sz="2400" smtClean="0">
                <a:solidFill>
                  <a:srgbClr val="C00000"/>
                </a:solidFill>
              </a:rPr>
              <a:t>Желаем успехов в работе !!!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558" y="476671"/>
            <a:ext cx="6262761" cy="469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/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/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«+»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ФГОС дошкольного образования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/>
            </a:r>
            <a:br>
              <a:rPr lang="ru-RU" altLang="ru-RU" b="1" i="1" smtClean="0">
                <a:solidFill>
                  <a:srgbClr val="FF0000"/>
                </a:solidFill>
              </a:rPr>
            </a:br>
            <a:endParaRPr lang="ru-RU" altLang="ru-RU" b="1" i="1" smtClean="0">
              <a:solidFill>
                <a:srgbClr val="FF0000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188" y="2060575"/>
          <a:ext cx="8208962" cy="3816350"/>
        </p:xfrm>
        <a:graphic>
          <a:graphicData uri="http://schemas.openxmlformats.org/drawingml/2006/table">
            <a:tbl>
              <a:tblPr/>
              <a:tblGrid>
                <a:gridCol w="3032125"/>
                <a:gridCol w="2441575"/>
                <a:gridCol w="2735262"/>
              </a:tblGrid>
              <a:tr h="381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Целевые ориентиры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DejaVu Sans" pitchFamily="34" charset="2"/>
                        <a:cs typeface="DejaVu Sans" pitchFamily="34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Достижения детей  определяются не конкретными знаниями, умениями, навыками, а совокупностью личностных качеств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DejaVu Sans" pitchFamily="34" charset="2"/>
                        <a:cs typeface="DejaVu Sans" pitchFamily="34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Детские сады получают право сослаться  на примерную Программу, которую они приняли к исполнению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Индивидуальный подход к ребёнку и игра как самоценность дошкольного детства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240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87363" y="3175"/>
            <a:ext cx="8218487" cy="1241425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FF0000"/>
                </a:solidFill>
              </a:rPr>
              <a:t>Сравнение ФГТ и ФГОС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87363" y="908050"/>
          <a:ext cx="8415337" cy="5543553"/>
        </p:xfrm>
        <a:graphic>
          <a:graphicData uri="http://schemas.openxmlformats.org/drawingml/2006/table">
            <a:tbl>
              <a:tblPr/>
              <a:tblGrid>
                <a:gridCol w="4206875"/>
                <a:gridCol w="42084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Федеральные государственные требования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Федеральный государственный образовательный  стандарт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  <a:tr h="1439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ОБЩЕЕ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Отсутствие жесткой предметности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Развитие ребёнка осуществляется в игре, а не в предметной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Способы организации детской деятельности: совместная партнёрская деятельность взрослого и ребёнка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Содержание ООП ДО представляет собой совокупность образовательных областей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6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РАЗЛИЧИЕ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 Структурирование содержания: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10 образовательных областей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5 образовательных областей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Направленность на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Дошкольный 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Ранний и дошкольный 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Мониторинг результативности образовательной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Система мониторинга достижения детьми планируемых результатов освоения Программы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Оценка индивидуального развития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в рамках педагогической диагностики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Структура ООП 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DejaVu Sans" pitchFamily="34" charset="2"/>
                          <a:cs typeface="DejaVu Sans" pitchFamily="34" charset="2"/>
                        </a:rPr>
                        <a:t>Требования к условиям реализации ООП 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7584" cy="83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18488" cy="382587"/>
          </a:xfrm>
        </p:spPr>
        <p:txBody>
          <a:bodyPr/>
          <a:lstStyle/>
          <a:p>
            <a:r>
              <a:rPr lang="ru-RU" altLang="ru-RU" sz="2000" b="1" i="1" smtClean="0">
                <a:solidFill>
                  <a:srgbClr val="C00000"/>
                </a:solidFill>
              </a:rPr>
              <a:t>Документы, регламентирующие работу базового учреждения:</a:t>
            </a:r>
            <a:br>
              <a:rPr lang="ru-RU" altLang="ru-RU" sz="2000" b="1" i="1" smtClean="0">
                <a:solidFill>
                  <a:srgbClr val="C00000"/>
                </a:solidFill>
              </a:rPr>
            </a:br>
            <a:endParaRPr lang="ru-RU" altLang="ru-RU" sz="200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8218488" cy="5472112"/>
          </a:xfrm>
        </p:spPr>
        <p:txBody>
          <a:bodyPr/>
          <a:lstStyle/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Приказ о работе базового учреждения; 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План работы на 2014, 2015 год; 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План мероприятий («дорожная карта») на 2014 - 2016 годы;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Приказ о создании рабочей группы по разработке основной образовательной программы дошкольного образования (ООП ДО) ДОУ;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Положение о мониторинге;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Положение о взаимодействии с семьями воспитанников; 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Положение о рабочей группе по разработке основной образовательной программы дошкольного образования;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Локальные акты приведены в соответствие с ФГОС дошкольного образования;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Разработана основная образовательная программа дошкольного образования.</a:t>
            </a:r>
          </a:p>
          <a:p>
            <a:pPr marL="0" indent="0"/>
            <a:endParaRPr lang="ru-RU" altLang="ru-RU" sz="2400" b="1" i="1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15616" cy="110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smtClean="0">
                <a:solidFill>
                  <a:srgbClr val="FF0000"/>
                </a:solidFill>
              </a:rPr>
              <a:t>Мониторинговые исследования, </a:t>
            </a:r>
            <a:br>
              <a:rPr lang="ru-RU" altLang="ru-RU" sz="2400" b="1" i="1" smtClean="0">
                <a:solidFill>
                  <a:srgbClr val="FF0000"/>
                </a:solidFill>
              </a:rPr>
            </a:br>
            <a:r>
              <a:rPr lang="ru-RU" altLang="ru-RU" sz="2400" b="1" i="1" smtClean="0">
                <a:solidFill>
                  <a:srgbClr val="FF0000"/>
                </a:solidFill>
              </a:rPr>
              <a:t>проведённые в ДОУ с целью создания условий и готовности учреждения к реализации ФГОС ДО: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Самоаудит по вопросам оценки стартовых условий введения ФГОС дошкольного образования;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Мониторинг игр и игрушек, направленных на развитие математической грамотности и математической культуры у детей; 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Аудит требований к условиям реализации образовательной программы дошкольного образования;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Анкетирование педагогов с целью выявления затруднений и проблем в изучении ФГОС дошкольного образования;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Мониторинг удовлетворенности родителей  (законных представителей) воспитанников качеством предоставляемых образовательных услуг. 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2000" b="1" i="1" smtClean="0">
                <a:solidFill>
                  <a:srgbClr val="002060"/>
                </a:solidFill>
              </a:rPr>
              <a:t>Мониторинговые исследования по введению Стандарта в образовательных организациях России на сайте Федерального института развития образования.</a:t>
            </a:r>
          </a:p>
          <a:p>
            <a:pPr marL="0" indent="0"/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>Показатели курсовой подготовки педагогов в вопросах изучения ФГОС</a:t>
            </a: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817688"/>
          <a:ext cx="4043363" cy="368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/>
        </p:nvGraphicFramePr>
        <p:xfrm>
          <a:off x="4716463" y="1628775"/>
          <a:ext cx="3959225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>Пополнение развивающей предметно – пространственной среды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887" y="1729179"/>
            <a:ext cx="3072341" cy="2304256"/>
          </a:xfrm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40768"/>
            <a:ext cx="3072342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5068" y="3920308"/>
            <a:ext cx="3096344" cy="263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49424" y="3624313"/>
            <a:ext cx="2640294" cy="280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18488" cy="52705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Игры В.В. Воскобовича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81708"/>
            <a:ext cx="3754760" cy="281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476" y="105273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3890160"/>
            <a:ext cx="3701380" cy="277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476" y="3836020"/>
            <a:ext cx="3740197" cy="280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43608" cy="10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3300"/>
          </a:buClr>
          <a:buSzPct val="100000"/>
          <a:buFont typeface="Tahoma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3300"/>
          </a:buClr>
          <a:buSzPct val="100000"/>
          <a:buFont typeface="Tahoma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787</Words>
  <Application>Microsoft Office PowerPoint</Application>
  <PresentationFormat>Экран (4:3)</PresentationFormat>
  <Paragraphs>123</Paragraphs>
  <Slides>26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Tahoma</vt:lpstr>
      <vt:lpstr>DejaVu Sans</vt:lpstr>
      <vt:lpstr>Arial</vt:lpstr>
      <vt:lpstr>Times New Roman</vt:lpstr>
      <vt:lpstr>Calibri</vt:lpstr>
      <vt:lpstr>1_Тема Office</vt:lpstr>
      <vt:lpstr> Тема доклада:  «Промежуточные итоги введения ФГОС дошкольного образования  в МБДОУ № 10» </vt:lpstr>
      <vt:lpstr>Утвержден  приказом  Министерства образования и науки  Российской Федерации от 17 октября 2013 г. № 1155</vt:lpstr>
      <vt:lpstr>  «+» ФГОС дошкольного образования  </vt:lpstr>
      <vt:lpstr>Сравнение ФГТ и ФГОС</vt:lpstr>
      <vt:lpstr>Документы, регламентирующие работу базового учреждения: </vt:lpstr>
      <vt:lpstr>Мониторинговые исследования,  проведённые в ДОУ с целью создания условий и готовности учреждения к реализации ФГОС ДО:</vt:lpstr>
      <vt:lpstr>Показатели курсовой подготовки педагогов в вопросах изучения ФГОС</vt:lpstr>
      <vt:lpstr>Пополнение развивающей предметно – пространственной среды</vt:lpstr>
      <vt:lpstr>Игры В.В. Воскобовича</vt:lpstr>
      <vt:lpstr>Слайд 10</vt:lpstr>
      <vt:lpstr>Результаты  анкетирования родителей, с целью выявления их отношения к созданию инновационной площадки  на базе ДОУ по духовно – нравственному воспитанию</vt:lpstr>
      <vt:lpstr>Цель и задачи инновационной деятельности</vt:lpstr>
      <vt:lpstr>Слайд 13</vt:lpstr>
      <vt:lpstr>Слайд 14</vt:lpstr>
      <vt:lpstr>Слайд 15</vt:lpstr>
      <vt:lpstr>Слайд 16</vt:lpstr>
      <vt:lpstr>Слайд 17</vt:lpstr>
      <vt:lpstr>Жаркие, зимние, наши!!!</vt:lpstr>
      <vt:lpstr>Слайд 19</vt:lpstr>
      <vt:lpstr>Слайд 20</vt:lpstr>
      <vt:lpstr>Слайд 21</vt:lpstr>
      <vt:lpstr>Слайд 22</vt:lpstr>
      <vt:lpstr>Слайд 23</vt:lpstr>
      <vt:lpstr>Слайд 24</vt:lpstr>
      <vt:lpstr>Результаты первого года работы:</vt:lpstr>
      <vt:lpstr>  Спасибо за внимание ! Желаем успехов в работе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Таганова</cp:lastModifiedBy>
  <cp:revision>82</cp:revision>
  <dcterms:modified xsi:type="dcterms:W3CDTF">2015-09-01T01:38:17Z</dcterms:modified>
</cp:coreProperties>
</file>